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9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97.png" ContentType="image/png"/>
  <Override PartName="/ppt/media/image95.png" ContentType="image/png"/>
  <Override PartName="/ppt/media/image89.wmf" ContentType="image/x-wmf"/>
  <Override PartName="/ppt/media/image88.wmf" ContentType="image/x-wmf"/>
  <Override PartName="/ppt/media/image87.wmf" ContentType="image/x-wmf"/>
  <Override PartName="/ppt/media/image86.jpeg" ContentType="image/jpeg"/>
  <Override PartName="/ppt/media/image85.png" ContentType="image/png"/>
  <Override PartName="/ppt/media/image84.png" ContentType="image/png"/>
  <Override PartName="/ppt/media/image82.jpeg" ContentType="image/jpeg"/>
  <Override PartName="/ppt/media/image81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1.png" ContentType="image/png"/>
  <Override PartName="/ppt/media/image70.png" ContentType="image/png"/>
  <Override PartName="/ppt/media/image67.png" ContentType="image/png"/>
  <Override PartName="/ppt/media/image66.png" ContentType="image/png"/>
  <Override PartName="/ppt/media/image72.png" ContentType="image/png"/>
  <Override PartName="/ppt/media/image64.jpeg" ContentType="image/jpeg"/>
  <Override PartName="/ppt/media/image62.png" ContentType="image/png"/>
  <Override PartName="/ppt/media/image61.png" ContentType="image/png"/>
  <Override PartName="/ppt/media/image60.png" ContentType="image/png"/>
  <Override PartName="/ppt/media/image65.png" ContentType="image/png"/>
  <Override PartName="/ppt/media/image54.wmf" ContentType="image/x-wmf"/>
  <Override PartName="/ppt/media/image2.png" ContentType="image/png"/>
  <Override PartName="/ppt/media/image52.png" ContentType="image/png"/>
  <Override PartName="/ppt/media/image49.jpeg" ContentType="image/jpeg"/>
  <Override PartName="/ppt/media/image25.png" ContentType="image/png"/>
  <Override PartName="/ppt/media/image39.jpeg" ContentType="image/jpeg"/>
  <Override PartName="/ppt/media/image15.png" ContentType="image/png"/>
  <Override PartName="/ppt/media/image51.jpeg" ContentType="image/jpeg"/>
  <Override PartName="/ppt/media/image38.jpeg" ContentType="image/jpeg"/>
  <Override PartName="/ppt/media/image12.png" ContentType="image/png"/>
  <Override PartName="/ppt/media/image45.jpeg" ContentType="image/jpeg"/>
  <Override PartName="/ppt/media/image18.png" ContentType="image/png"/>
  <Override PartName="/ppt/media/image34.jpeg" ContentType="image/jpeg"/>
  <Override PartName="/ppt/media/image44.jpeg" ContentType="image/jpeg"/>
  <Override PartName="/ppt/media/image83.png" ContentType="image/png"/>
  <Override PartName="/ppt/media/image33.jpeg" ContentType="image/jpeg"/>
  <Override PartName="/ppt/media/image80.png" ContentType="image/png"/>
  <Override PartName="/ppt/media/image50.jpeg" ContentType="image/jpeg"/>
  <Override PartName="/ppt/media/image47.jpeg" ContentType="image/jpeg"/>
  <Override PartName="/ppt/media/image32.png" ContentType="image/png"/>
  <Override PartName="/ppt/media/image42.jpeg" ContentType="image/jpeg"/>
  <Override PartName="/ppt/media/image63.png" ContentType="image/png"/>
  <Override PartName="/ppt/media/image31.jpeg" ContentType="image/jpeg"/>
  <Override PartName="/ppt/media/image30.png" ContentType="image/png"/>
  <Override PartName="/ppt/media/image23.png" ContentType="image/png"/>
  <Override PartName="/ppt/media/image46.jpeg" ContentType="image/jpeg"/>
  <Override PartName="/ppt/media/image22.png" ContentType="image/png"/>
  <Override PartName="/ppt/media/image48.jpeg" ContentType="image/jpeg"/>
  <Override PartName="/ppt/media/image37.jpeg" ContentType="image/jpeg"/>
  <Override PartName="/ppt/media/image21.png" ContentType="image/png"/>
  <Override PartName="/ppt/media/image94.png" ContentType="image/png"/>
  <Override PartName="/ppt/media/image19.png" ContentType="image/png"/>
  <Override PartName="/ppt/media/image79.png" ContentType="image/png"/>
  <Override PartName="/ppt/media/image68.wmf" ContentType="image/x-wmf"/>
  <Override PartName="/ppt/media/image20.png" ContentType="image/png"/>
  <Override PartName="/ppt/media/image14.png" ContentType="image/png"/>
  <Override PartName="/ppt/media/image13.png" ContentType="image/png"/>
  <Override PartName="/ppt/media/image36.jpeg" ContentType="image/jpeg"/>
  <Override PartName="/ppt/media/image11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92.wmf" ContentType="image/x-wmf"/>
  <Override PartName="/ppt/media/image28.png" ContentType="image/png"/>
  <Override PartName="/ppt/media/image35.jpeg" ContentType="image/jpeg"/>
  <Override PartName="/ppt/media/image58.png" ContentType="image/png"/>
  <Override PartName="/ppt/media/image8.png" ContentType="image/png"/>
  <Override PartName="/ppt/media/image57.png" ContentType="image/png"/>
  <Override PartName="/ppt/media/image7.png" ContentType="image/png"/>
  <Override PartName="/ppt/media/image93.wmf" ContentType="image/x-wmf"/>
  <Override PartName="/ppt/media/image29.png" ContentType="image/png"/>
  <Override PartName="/ppt/media/image56.png" ContentType="image/png"/>
  <Override PartName="/ppt/media/image6.png" ContentType="image/png"/>
  <Override PartName="/ppt/media/image55.png" ContentType="image/png"/>
  <Override PartName="/ppt/media/image5.png" ContentType="image/png"/>
  <Override PartName="/ppt/media/image41.jpeg" ContentType="image/jpeg"/>
  <Override PartName="/ppt/media/image91.wmf" ContentType="image/x-wmf"/>
  <Override PartName="/ppt/media/image27.png" ContentType="image/png"/>
  <Override PartName="/ppt/media/image53.wmf" ContentType="image/x-wmf"/>
  <Override PartName="/ppt/media/image4.png" ContentType="image/png"/>
  <Override PartName="/ppt/media/image96.png" ContentType="image/png"/>
  <Override PartName="/ppt/media/image40.jpeg" ContentType="image/jpeg"/>
  <Override PartName="/ppt/media/image17.png" ContentType="image/png"/>
  <Override PartName="/ppt/media/image90.wmf" ContentType="image/x-wmf"/>
  <Override PartName="/ppt/media/image26.png" ContentType="image/png"/>
  <Override PartName="/ppt/media/image43.jpeg" ContentType="image/jpeg"/>
  <Override PartName="/ppt/media/image3.png" ContentType="image/png"/>
  <Override PartName="/ppt/media/image16.png" ContentType="image/png"/>
  <Override PartName="/ppt/media/image24.png" ContentType="image/png"/>
  <Override PartName="/ppt/media/image1.png" ContentType="image/png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9906000" cy="6858000"/>
  <p:notesSz cx="6794500" cy="9931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01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2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83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4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21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22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380880" y="761760"/>
            <a:ext cx="9102600" cy="0"/>
          </a:xfrm>
          <a:prstGeom prst="line">
            <a:avLst/>
          </a:prstGeom>
          <a:ln w="9360">
            <a:solidFill>
              <a:srgbClr val="333333"/>
            </a:solidFill>
            <a:round/>
          </a:ln>
        </p:spPr>
      </p:sp>
      <p:pic>
        <p:nvPicPr>
          <p:cNvPr id="1" name="Picture 8" descr=""/>
          <p:cNvPicPr/>
          <p:nvPr/>
        </p:nvPicPr>
        <p:blipFill>
          <a:blip r:embed="rId2"/>
          <a:stretch/>
        </p:blipFill>
        <p:spPr>
          <a:xfrm>
            <a:off x="4300560" y="306360"/>
            <a:ext cx="1277640" cy="27252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"/>
          <p:cNvPicPr/>
          <p:nvPr/>
        </p:nvPicPr>
        <p:blipFill>
          <a:blip r:embed="rId3"/>
          <a:stretch/>
        </p:blipFill>
        <p:spPr>
          <a:xfrm>
            <a:off x="8945640" y="6119640"/>
            <a:ext cx="536040" cy="53604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380880" y="4272120"/>
            <a:ext cx="9088200" cy="10821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3200" strike="noStrike">
                <a:solidFill>
                  <a:srgbClr val="003366"/>
                </a:solidFill>
                <a:latin typeface="Arial"/>
              </a:rPr>
              <a:t>Klicken Sie, um das Format des Titeltextes zu bearbeitenKlicken Sie, um das Titelformat zu bearbeiten</a:t>
            </a:r>
            <a:endParaRPr/>
          </a:p>
        </p:txBody>
      </p:sp>
      <p:sp>
        <p:nvSpPr>
          <p:cNvPr id="4" name="Line 3"/>
          <p:cNvSpPr/>
          <p:nvPr/>
        </p:nvSpPr>
        <p:spPr>
          <a:xfrm>
            <a:off x="380880" y="1696680"/>
            <a:ext cx="9097920" cy="0"/>
          </a:xfrm>
          <a:prstGeom prst="line">
            <a:avLst/>
          </a:prstGeom>
          <a:ln w="9360">
            <a:solidFill>
              <a:srgbClr val="333333"/>
            </a:solidFill>
            <a:round/>
          </a:ln>
        </p:spPr>
      </p:sp>
      <p:pic>
        <p:nvPicPr>
          <p:cNvPr id="5" name="Picture 10" descr=""/>
          <p:cNvPicPr/>
          <p:nvPr/>
        </p:nvPicPr>
        <p:blipFill>
          <a:blip r:embed="rId4"/>
          <a:stretch/>
        </p:blipFill>
        <p:spPr>
          <a:xfrm>
            <a:off x="4014720" y="714240"/>
            <a:ext cx="1863360" cy="39960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5562720" y="6553080"/>
            <a:ext cx="3657240" cy="15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380880" y="761760"/>
            <a:ext cx="9102600" cy="0"/>
          </a:xfrm>
          <a:prstGeom prst="line">
            <a:avLst/>
          </a:prstGeom>
          <a:ln w="9360">
            <a:solidFill>
              <a:srgbClr val="333333"/>
            </a:solidFill>
            <a:round/>
          </a:ln>
        </p:spPr>
      </p:sp>
      <p:pic>
        <p:nvPicPr>
          <p:cNvPr id="43" name="Picture 8" descr=""/>
          <p:cNvPicPr/>
          <p:nvPr/>
        </p:nvPicPr>
        <p:blipFill>
          <a:blip r:embed="rId2"/>
          <a:stretch/>
        </p:blipFill>
        <p:spPr>
          <a:xfrm>
            <a:off x="4300560" y="306360"/>
            <a:ext cx="1277640" cy="272520"/>
          </a:xfrm>
          <a:prstGeom prst="rect">
            <a:avLst/>
          </a:prstGeom>
          <a:ln>
            <a:noFill/>
          </a:ln>
        </p:spPr>
      </p:pic>
      <p:pic>
        <p:nvPicPr>
          <p:cNvPr id="44" name="Picture 7" descr=""/>
          <p:cNvPicPr/>
          <p:nvPr/>
        </p:nvPicPr>
        <p:blipFill>
          <a:blip r:embed="rId3"/>
          <a:stretch/>
        </p:blipFill>
        <p:spPr>
          <a:xfrm>
            <a:off x="8945640" y="6119640"/>
            <a:ext cx="536040" cy="53604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sldNum"/>
          </p:nvPr>
        </p:nvSpPr>
        <p:spPr>
          <a:xfrm>
            <a:off x="8763120" y="6548400"/>
            <a:ext cx="732960" cy="1789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2C84D69-B46C-48D3-AE28-BD7ADF434BCA}" type="slidenum">
              <a:rPr lang="de-DE" strike="noStrike">
                <a:solidFill>
                  <a:srgbClr val="000000"/>
                </a:solidFill>
                <a:latin typeface="Arial"/>
              </a:rPr>
              <a:t>&lt;Nummer&gt;</a:t>
            </a:fld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ftr"/>
          </p:nvPr>
        </p:nvSpPr>
        <p:spPr>
          <a:xfrm>
            <a:off x="415800" y="6548400"/>
            <a:ext cx="6657480" cy="1789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Lärm-VDA-2012-10-16.pptx      K-EFUS     Umwelt Strategie und Mobilität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de-DE">
                <a:latin typeface="Arial"/>
              </a:rPr>
              <a:t>Klicken Sie, um das Format des Titeltextes zu bearbeiten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1"/>
          <p:cNvSpPr/>
          <p:nvPr/>
        </p:nvSpPr>
        <p:spPr>
          <a:xfrm>
            <a:off x="380880" y="761760"/>
            <a:ext cx="9102600" cy="0"/>
          </a:xfrm>
          <a:prstGeom prst="line">
            <a:avLst/>
          </a:prstGeom>
          <a:ln w="9360">
            <a:solidFill>
              <a:srgbClr val="333333"/>
            </a:solidFill>
            <a:round/>
          </a:ln>
        </p:spPr>
      </p:sp>
      <p:pic>
        <p:nvPicPr>
          <p:cNvPr id="84" name="Picture 8" descr=""/>
          <p:cNvPicPr/>
          <p:nvPr/>
        </p:nvPicPr>
        <p:blipFill>
          <a:blip r:embed="rId2"/>
          <a:stretch/>
        </p:blipFill>
        <p:spPr>
          <a:xfrm>
            <a:off x="4300560" y="306360"/>
            <a:ext cx="1277640" cy="272520"/>
          </a:xfrm>
          <a:prstGeom prst="rect">
            <a:avLst/>
          </a:prstGeom>
          <a:ln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sldNum"/>
          </p:nvPr>
        </p:nvSpPr>
        <p:spPr>
          <a:xfrm>
            <a:off x="8763120" y="6548400"/>
            <a:ext cx="732960" cy="178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76FF6A99-67CE-4054-B549-0115E8446F43}" type="slidenum">
              <a:rPr lang="de-DE" sz="1000" strike="noStrike">
                <a:solidFill>
                  <a:srgbClr val="000000"/>
                </a:solidFill>
                <a:latin typeface="Arial"/>
              </a:rPr>
              <a:t>&lt;Nummer&gt;</a:t>
            </a:fld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de-DE">
                <a:latin typeface="Arial"/>
              </a:rPr>
              <a:t>Klicken Sie, um das Format des Titeltextes zu bearbeiten</a:t>
            </a:r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4" descr=""/>
          <p:cNvPicPr/>
          <p:nvPr/>
        </p:nvPicPr>
        <p:blipFill>
          <a:blip r:embed="rId2"/>
          <a:stretch/>
        </p:blipFill>
        <p:spPr>
          <a:xfrm>
            <a:off x="4300560" y="304920"/>
            <a:ext cx="1269720" cy="279000"/>
          </a:xfrm>
          <a:prstGeom prst="rect">
            <a:avLst/>
          </a:prstGeom>
          <a:ln>
            <a:noFill/>
          </a:ln>
        </p:spPr>
      </p:pic>
      <p:sp>
        <p:nvSpPr>
          <p:cNvPr id="123" name="Line 1"/>
          <p:cNvSpPr/>
          <p:nvPr/>
        </p:nvSpPr>
        <p:spPr>
          <a:xfrm>
            <a:off x="392040" y="761760"/>
            <a:ext cx="9102600" cy="0"/>
          </a:xfrm>
          <a:prstGeom prst="line">
            <a:avLst/>
          </a:prstGeom>
          <a:ln w="9360">
            <a:solidFill>
              <a:srgbClr val="333333"/>
            </a:solidFill>
            <a:round/>
          </a:ln>
        </p:spPr>
      </p:sp>
      <p:pic>
        <p:nvPicPr>
          <p:cNvPr id="124" name="Picture 7" descr=""/>
          <p:cNvPicPr/>
          <p:nvPr/>
        </p:nvPicPr>
        <p:blipFill>
          <a:blip r:embed="rId3"/>
          <a:stretch/>
        </p:blipFill>
        <p:spPr>
          <a:xfrm>
            <a:off x="8945640" y="6119640"/>
            <a:ext cx="536040" cy="536040"/>
          </a:xfrm>
          <a:prstGeom prst="rect">
            <a:avLst/>
          </a:prstGeom>
          <a:ln>
            <a:noFill/>
          </a:ln>
        </p:spPr>
      </p:pic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de-DE">
                <a:latin typeface="Arial"/>
              </a:rPr>
              <a:t>Klicken Sie, um das Format des Titeltextes zu bearbeiten</a:t>
            </a:r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ine 1"/>
          <p:cNvSpPr/>
          <p:nvPr/>
        </p:nvSpPr>
        <p:spPr>
          <a:xfrm>
            <a:off x="380880" y="761760"/>
            <a:ext cx="9102600" cy="0"/>
          </a:xfrm>
          <a:prstGeom prst="line">
            <a:avLst/>
          </a:prstGeom>
          <a:ln w="9360">
            <a:solidFill>
              <a:srgbClr val="333333"/>
            </a:solidFill>
            <a:round/>
          </a:ln>
        </p:spPr>
      </p:sp>
      <p:pic>
        <p:nvPicPr>
          <p:cNvPr id="162" name="Picture 8" descr=""/>
          <p:cNvPicPr/>
          <p:nvPr/>
        </p:nvPicPr>
        <p:blipFill>
          <a:blip r:embed="rId2"/>
          <a:stretch/>
        </p:blipFill>
        <p:spPr>
          <a:xfrm>
            <a:off x="4300560" y="306360"/>
            <a:ext cx="1277640" cy="272520"/>
          </a:xfrm>
          <a:prstGeom prst="rect">
            <a:avLst/>
          </a:prstGeom>
          <a:ln>
            <a:noFill/>
          </a:ln>
        </p:spPr>
      </p:pic>
      <p:pic>
        <p:nvPicPr>
          <p:cNvPr id="163" name="Picture 7" descr=""/>
          <p:cNvPicPr/>
          <p:nvPr/>
        </p:nvPicPr>
        <p:blipFill>
          <a:blip r:embed="rId3"/>
          <a:stretch/>
        </p:blipFill>
        <p:spPr>
          <a:xfrm>
            <a:off x="8945640" y="6119640"/>
            <a:ext cx="536040" cy="536040"/>
          </a:xfrm>
          <a:prstGeom prst="rect">
            <a:avLst/>
          </a:prstGeom>
          <a:ln>
            <a:noFill/>
          </a:ln>
        </p:spPr>
      </p:pic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380880" y="914400"/>
            <a:ext cx="9143640" cy="6840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Klicken Sie, um das Format des Titeltextes zu bearbeitenClick to edit Master title style</a:t>
            </a:r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80880" y="1752480"/>
            <a:ext cx="4495320" cy="45716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Siebente GliederungsebeneClick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29200" y="1752480"/>
            <a:ext cx="4495320" cy="45716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Siebente GliederungsebeneClick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167" name="PlaceHolder 5"/>
          <p:cNvSpPr>
            <a:spLocks noGrp="1"/>
          </p:cNvSpPr>
          <p:nvPr>
            <p:ph type="sldNum"/>
          </p:nvPr>
        </p:nvSpPr>
        <p:spPr>
          <a:xfrm>
            <a:off x="8763120" y="6548400"/>
            <a:ext cx="732960" cy="1789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781476AD-771A-4659-8ECC-4B700870E339}" type="slidenum">
              <a:rPr lang="de-DE" strike="noStrike">
                <a:solidFill>
                  <a:srgbClr val="000000"/>
                </a:solidFill>
                <a:latin typeface="Arial"/>
              </a:rPr>
              <a:t>&lt;Nummer&gt;</a:t>
            </a:fld>
            <a:endParaRPr/>
          </a:p>
        </p:txBody>
      </p:sp>
      <p:sp>
        <p:nvSpPr>
          <p:cNvPr id="168" name="PlaceHolder 6"/>
          <p:cNvSpPr>
            <a:spLocks noGrp="1"/>
          </p:cNvSpPr>
          <p:nvPr>
            <p:ph type="ftr"/>
          </p:nvPr>
        </p:nvSpPr>
        <p:spPr>
          <a:xfrm>
            <a:off x="415800" y="6548400"/>
            <a:ext cx="6657480" cy="1789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Lärm-VDA-2012-10-16.pptx      K-EFUS     Umwelt Strategie und Mobilität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ne 1"/>
          <p:cNvSpPr/>
          <p:nvPr/>
        </p:nvSpPr>
        <p:spPr>
          <a:xfrm>
            <a:off x="380880" y="761760"/>
            <a:ext cx="9102600" cy="0"/>
          </a:xfrm>
          <a:prstGeom prst="line">
            <a:avLst/>
          </a:prstGeom>
          <a:ln w="9360">
            <a:solidFill>
              <a:srgbClr val="333333"/>
            </a:solidFill>
            <a:round/>
          </a:ln>
        </p:spPr>
      </p:sp>
      <p:pic>
        <p:nvPicPr>
          <p:cNvPr id="204" name="Picture 8" descr=""/>
          <p:cNvPicPr/>
          <p:nvPr/>
        </p:nvPicPr>
        <p:blipFill>
          <a:blip r:embed="rId2"/>
          <a:stretch/>
        </p:blipFill>
        <p:spPr>
          <a:xfrm>
            <a:off x="4300560" y="306360"/>
            <a:ext cx="1277640" cy="272520"/>
          </a:xfrm>
          <a:prstGeom prst="rect">
            <a:avLst/>
          </a:prstGeom>
          <a:ln>
            <a:noFill/>
          </a:ln>
        </p:spPr>
      </p:pic>
      <p:sp>
        <p:nvSpPr>
          <p:cNvPr id="205" name="PlaceHolder 2"/>
          <p:cNvSpPr>
            <a:spLocks noGrp="1"/>
          </p:cNvSpPr>
          <p:nvPr>
            <p:ph type="title"/>
          </p:nvPr>
        </p:nvSpPr>
        <p:spPr>
          <a:xfrm>
            <a:off x="380880" y="914400"/>
            <a:ext cx="9143640" cy="6840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380880" y="1752480"/>
            <a:ext cx="4495320" cy="45716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Siebente GliederungsebeneTextmasterformat bearbeiten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Fünfte Ebene</a:t>
            </a:r>
            <a:endParaRPr/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5029200" y="1752480"/>
            <a:ext cx="4495320" cy="45716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Siebente GliederungsebeneTextmasterformat bearbeiten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Fünfte Ebene</a:t>
            </a:r>
            <a:endParaRPr/>
          </a:p>
        </p:txBody>
      </p:sp>
      <p:sp>
        <p:nvSpPr>
          <p:cNvPr id="208" name="PlaceHolder 5"/>
          <p:cNvSpPr>
            <a:spLocks noGrp="1"/>
          </p:cNvSpPr>
          <p:nvPr>
            <p:ph type="sldNum"/>
          </p:nvPr>
        </p:nvSpPr>
        <p:spPr>
          <a:xfrm>
            <a:off x="8763120" y="6548400"/>
            <a:ext cx="732960" cy="178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BB2DE8D0-1FC8-4E8D-BD6C-E5737BE1B0E2}" type="slidenum">
              <a:rPr lang="de-DE" sz="1000" strike="noStrike">
                <a:solidFill>
                  <a:srgbClr val="000000"/>
                </a:solidFill>
                <a:latin typeface="Arial"/>
              </a:rPr>
              <a:t>&lt;Nummer&gt;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>
            <a:off x="380880" y="761760"/>
            <a:ext cx="9102600" cy="0"/>
          </a:xfrm>
          <a:prstGeom prst="line">
            <a:avLst/>
          </a:prstGeom>
          <a:ln w="9360">
            <a:solidFill>
              <a:srgbClr val="333333"/>
            </a:solidFill>
            <a:round/>
          </a:ln>
        </p:spPr>
      </p:sp>
      <p:pic>
        <p:nvPicPr>
          <p:cNvPr id="244" name="Picture 8" descr=""/>
          <p:cNvPicPr/>
          <p:nvPr/>
        </p:nvPicPr>
        <p:blipFill>
          <a:blip r:embed="rId2"/>
          <a:stretch/>
        </p:blipFill>
        <p:spPr>
          <a:xfrm>
            <a:off x="4300560" y="306360"/>
            <a:ext cx="1277640" cy="272520"/>
          </a:xfrm>
          <a:prstGeom prst="rect">
            <a:avLst/>
          </a:prstGeom>
          <a:ln>
            <a:noFill/>
          </a:ln>
        </p:spPr>
      </p:pic>
      <p:pic>
        <p:nvPicPr>
          <p:cNvPr id="245" name="Picture 7" descr=""/>
          <p:cNvPicPr/>
          <p:nvPr/>
        </p:nvPicPr>
        <p:blipFill>
          <a:blip r:embed="rId3"/>
          <a:stretch/>
        </p:blipFill>
        <p:spPr>
          <a:xfrm>
            <a:off x="8945640" y="6119640"/>
            <a:ext cx="536040" cy="536040"/>
          </a:xfrm>
          <a:prstGeom prst="rect">
            <a:avLst/>
          </a:prstGeom>
          <a:ln>
            <a:noFill/>
          </a:ln>
        </p:spPr>
      </p:pic>
      <p:sp>
        <p:nvSpPr>
          <p:cNvPr id="246" name="PlaceHolder 2"/>
          <p:cNvSpPr>
            <a:spLocks noGrp="1"/>
          </p:cNvSpPr>
          <p:nvPr>
            <p:ph type="title"/>
          </p:nvPr>
        </p:nvSpPr>
        <p:spPr>
          <a:xfrm>
            <a:off x="380880" y="914400"/>
            <a:ext cx="9143640" cy="6840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Klicken Sie, um das Format des Titeltextes zu bearbeitenClick to edit Master title style</a:t>
            </a:r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80880" y="1752480"/>
            <a:ext cx="4495320" cy="45716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Siebente GliederungsebeneClick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5029200" y="1752480"/>
            <a:ext cx="4495320" cy="45716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/>
          </a:p>
          <a:p>
            <a:pPr>
              <a:lnSpc>
                <a:spcPct val="100000"/>
              </a:lnSpc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Siebente GliederungsebeneClick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249" name="PlaceHolder 5"/>
          <p:cNvSpPr>
            <a:spLocks noGrp="1"/>
          </p:cNvSpPr>
          <p:nvPr>
            <p:ph type="sldNum"/>
          </p:nvPr>
        </p:nvSpPr>
        <p:spPr>
          <a:xfrm>
            <a:off x="8763120" y="6548400"/>
            <a:ext cx="732960" cy="178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AE45D84C-75DE-4963-A135-1F8FEE0919DD}" type="slidenum">
              <a:rPr lang="de-DE" sz="1000" strike="noStrike">
                <a:solidFill>
                  <a:srgbClr val="000000"/>
                </a:solidFill>
                <a:latin typeface="Arial"/>
              </a:rPr>
              <a:t>&lt;Nummer&gt;</a:t>
            </a:fld>
            <a:endParaRPr/>
          </a:p>
        </p:txBody>
      </p:sp>
      <p:sp>
        <p:nvSpPr>
          <p:cNvPr id="250" name="PlaceHolder 6"/>
          <p:cNvSpPr>
            <a:spLocks noGrp="1"/>
          </p:cNvSpPr>
          <p:nvPr>
            <p:ph type="ftr"/>
          </p:nvPr>
        </p:nvSpPr>
        <p:spPr>
          <a:xfrm>
            <a:off x="415800" y="6548400"/>
            <a:ext cx="6657480" cy="178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1000" strike="noStrike">
                <a:solidFill>
                  <a:srgbClr val="000000"/>
                </a:solidFill>
                <a:latin typeface="Arial"/>
              </a:rPr>
              <a:t>Lärm-VDA-2012-10-16.pptx      K-EFUS     Umwelt Strategie und Mobilität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4" descr=""/>
          <p:cNvPicPr/>
          <p:nvPr/>
        </p:nvPicPr>
        <p:blipFill>
          <a:blip r:embed="rId2"/>
          <a:stretch/>
        </p:blipFill>
        <p:spPr>
          <a:xfrm>
            <a:off x="4300560" y="304920"/>
            <a:ext cx="1269720" cy="279000"/>
          </a:xfrm>
          <a:prstGeom prst="rect">
            <a:avLst/>
          </a:prstGeom>
          <a:ln>
            <a:noFill/>
          </a:ln>
        </p:spPr>
      </p:pic>
      <p:sp>
        <p:nvSpPr>
          <p:cNvPr id="286" name="Line 1"/>
          <p:cNvSpPr/>
          <p:nvPr/>
        </p:nvSpPr>
        <p:spPr>
          <a:xfrm>
            <a:off x="392040" y="761760"/>
            <a:ext cx="9102600" cy="0"/>
          </a:xfrm>
          <a:prstGeom prst="line">
            <a:avLst/>
          </a:prstGeom>
          <a:ln w="9360">
            <a:solidFill>
              <a:srgbClr val="333333"/>
            </a:solidFill>
            <a:round/>
          </a:ln>
        </p:spPr>
      </p:sp>
      <p:sp>
        <p:nvSpPr>
          <p:cNvPr id="287" name="PlaceHolder 2"/>
          <p:cNvSpPr>
            <a:spLocks noGrp="1"/>
          </p:cNvSpPr>
          <p:nvPr>
            <p:ph type="title"/>
          </p:nvPr>
        </p:nvSpPr>
        <p:spPr>
          <a:xfrm>
            <a:off x="392040" y="898560"/>
            <a:ext cx="9104040" cy="6840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trike="noStrike">
                <a:solidFill>
                  <a:srgbClr val="003366"/>
                </a:solidFill>
                <a:latin typeface="Arial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6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slideLayout" Target="../slideLayouts/slideLayout6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slideLayout" Target="../slideLayouts/slideLayout6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slideLayout" Target="../slideLayouts/slideLayout6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6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slideLayout" Target="../slideLayouts/slideLayout6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2.jpe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jpeg"/><Relationship Id="rId6" Type="http://schemas.openxmlformats.org/officeDocument/2006/relationships/image" Target="../media/image87.wmf"/><Relationship Id="rId7" Type="http://schemas.openxmlformats.org/officeDocument/2006/relationships/slideLayout" Target="../slideLayouts/slideLayout7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8.wmf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9.wmf"/><Relationship Id="rId2" Type="http://schemas.openxmlformats.org/officeDocument/2006/relationships/image" Target="../media/image90.wmf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1.wmf"/><Relationship Id="rId2" Type="http://schemas.openxmlformats.org/officeDocument/2006/relationships/image" Target="../media/image92.wmf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3.wmf"/><Relationship Id="rId2" Type="http://schemas.openxmlformats.org/officeDocument/2006/relationships/slideLayout" Target="../slideLayouts/slideLayout8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slideLayout" Target="../slideLayouts/slideLayout6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slideLayout" Target="../slideLayouts/slideLayout7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0" Type="http://schemas.openxmlformats.org/officeDocument/2006/relationships/image" Target="../media/image43.jpeg"/><Relationship Id="rId11" Type="http://schemas.openxmlformats.org/officeDocument/2006/relationships/image" Target="../media/image44.jpeg"/><Relationship Id="rId12" Type="http://schemas.openxmlformats.org/officeDocument/2006/relationships/image" Target="../media/image45.jpeg"/><Relationship Id="rId13" Type="http://schemas.openxmlformats.org/officeDocument/2006/relationships/image" Target="../media/image46.jpeg"/><Relationship Id="rId14" Type="http://schemas.openxmlformats.org/officeDocument/2006/relationships/image" Target="../media/image47.jpeg"/><Relationship Id="rId15" Type="http://schemas.openxmlformats.org/officeDocument/2006/relationships/image" Target="../media/image48.jpeg"/><Relationship Id="rId16" Type="http://schemas.openxmlformats.org/officeDocument/2006/relationships/image" Target="../media/image49.jpeg"/><Relationship Id="rId17" Type="http://schemas.openxmlformats.org/officeDocument/2006/relationships/image" Target="../media/image50.jpeg"/><Relationship Id="rId18" Type="http://schemas.openxmlformats.org/officeDocument/2006/relationships/image" Target="../media/image51.jpeg"/><Relationship Id="rId19" Type="http://schemas.openxmlformats.org/officeDocument/2006/relationships/image" Target="../media/image52.png"/><Relationship Id="rId20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5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5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6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jpe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wmf"/><Relationship Id="rId8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380880" y="4447440"/>
            <a:ext cx="9088200" cy="108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3366"/>
                </a:solidFill>
                <a:latin typeface="Arial"/>
              </a:rPr>
              <a:t>Verkehrslärm – was hilft den Betroffenen ?</a:t>
            </a:r>
            <a:r>
              <a:rPr lang="de-DE" sz="2400" strike="noStrike">
                <a:solidFill>
                  <a:srgbClr val="003366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324" name="TextShape 2"/>
          <p:cNvSpPr txBox="1"/>
          <p:nvPr/>
        </p:nvSpPr>
        <p:spPr>
          <a:xfrm>
            <a:off x="495360" y="5743440"/>
            <a:ext cx="9088200" cy="702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2400" strike="noStrike">
                <a:solidFill>
                  <a:srgbClr val="003366"/>
                </a:solidFill>
                <a:latin typeface="Arial"/>
              </a:rPr>
              <a:t>Dr. Dietmar Brandt, Konzernforschung Umwelt</a:t>
            </a:r>
            <a:endParaRPr/>
          </a:p>
        </p:txBody>
      </p:sp>
      <p:pic>
        <p:nvPicPr>
          <p:cNvPr id="325" name="Picture 4" descr=""/>
          <p:cNvPicPr/>
          <p:nvPr/>
        </p:nvPicPr>
        <p:blipFill>
          <a:blip r:embed="rId1"/>
          <a:stretch/>
        </p:blipFill>
        <p:spPr>
          <a:xfrm>
            <a:off x="355680" y="1754280"/>
            <a:ext cx="9092880" cy="228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 txBox="1"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Absenkung der Antriebsgeräusche</a:t>
            </a:r>
            <a:endParaRPr/>
          </a:p>
        </p:txBody>
      </p:sp>
      <p:sp>
        <p:nvSpPr>
          <p:cNvPr id="521" name="CustomShape 2"/>
          <p:cNvSpPr/>
          <p:nvPr/>
        </p:nvSpPr>
        <p:spPr>
          <a:xfrm>
            <a:off x="387720" y="1295280"/>
            <a:ext cx="43844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Maßnahme: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PKW-Antrieb - 3 dB(A), Umsetzungsgrad 75 %</a:t>
            </a:r>
            <a:endParaRPr/>
          </a:p>
        </p:txBody>
      </p:sp>
      <p:sp>
        <p:nvSpPr>
          <p:cNvPr id="522" name="CustomShape 3"/>
          <p:cNvSpPr/>
          <p:nvPr/>
        </p:nvSpPr>
        <p:spPr>
          <a:xfrm flipV="1">
            <a:off x="424080" y="6019200"/>
            <a:ext cx="365400" cy="2941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4"/>
          <p:cNvSpPr/>
          <p:nvPr/>
        </p:nvSpPr>
        <p:spPr>
          <a:xfrm>
            <a:off x="852840" y="6056280"/>
            <a:ext cx="59990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3366"/>
                </a:solidFill>
                <a:latin typeface="Arial"/>
              </a:rPr>
              <a:t>Die Antriebsgeräusche stellen eine kleinere Stellschraube dar als vielfach angenommen.</a:t>
            </a:r>
            <a:endParaRPr/>
          </a:p>
        </p:txBody>
      </p:sp>
      <p:sp>
        <p:nvSpPr>
          <p:cNvPr id="524" name="CustomShape 5"/>
          <p:cNvSpPr/>
          <p:nvPr/>
        </p:nvSpPr>
        <p:spPr>
          <a:xfrm>
            <a:off x="7296120" y="5498280"/>
            <a:ext cx="555480" cy="293040"/>
          </a:xfrm>
          <a:prstGeom prst="rect">
            <a:avLst/>
          </a:prstGeom>
          <a:solidFill>
            <a:srgbClr val="fa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6"/>
          <p:cNvSpPr/>
          <p:nvPr/>
        </p:nvSpPr>
        <p:spPr>
          <a:xfrm>
            <a:off x="7296120" y="2161440"/>
            <a:ext cx="545760" cy="293040"/>
          </a:xfrm>
          <a:prstGeom prst="rect">
            <a:avLst/>
          </a:prstGeom>
          <a:solidFill>
            <a:srgbClr val="54ba38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26" name="Picture 3" descr=""/>
          <p:cNvPicPr/>
          <p:nvPr/>
        </p:nvPicPr>
        <p:blipFill>
          <a:blip r:embed="rId1"/>
          <a:stretch/>
        </p:blipFill>
        <p:spPr>
          <a:xfrm>
            <a:off x="8039160" y="1486080"/>
            <a:ext cx="1542600" cy="4743000"/>
          </a:xfrm>
          <a:prstGeom prst="rect">
            <a:avLst/>
          </a:prstGeom>
          <a:ln>
            <a:noFill/>
          </a:ln>
        </p:spPr>
      </p:pic>
      <p:sp>
        <p:nvSpPr>
          <p:cNvPr id="527" name="CustomShape 7"/>
          <p:cNvSpPr/>
          <p:nvPr/>
        </p:nvSpPr>
        <p:spPr>
          <a:xfrm>
            <a:off x="7869960" y="1395720"/>
            <a:ext cx="1806840" cy="2804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8"/>
          <p:cNvSpPr/>
          <p:nvPr/>
        </p:nvSpPr>
        <p:spPr>
          <a:xfrm>
            <a:off x="7709760" y="1114560"/>
            <a:ext cx="2095200" cy="56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Wirkung der Maßnahme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de-DE" sz="1400" strike="noStrike" u="sng">
                <a:solidFill>
                  <a:srgbClr val="000000"/>
                </a:solidFill>
                <a:latin typeface="Arial"/>
              </a:rPr>
              <a:t>Differenzdarstellung</a:t>
            </a:r>
            <a:endParaRPr/>
          </a:p>
        </p:txBody>
      </p:sp>
      <p:sp>
        <p:nvSpPr>
          <p:cNvPr id="529" name="CustomShape 9"/>
          <p:cNvSpPr/>
          <p:nvPr/>
        </p:nvSpPr>
        <p:spPr>
          <a:xfrm>
            <a:off x="6554520" y="215208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leiser</a:t>
            </a:r>
            <a:endParaRPr/>
          </a:p>
        </p:txBody>
      </p:sp>
      <p:sp>
        <p:nvSpPr>
          <p:cNvPr id="530" name="CustomShape 10"/>
          <p:cNvSpPr/>
          <p:nvPr/>
        </p:nvSpPr>
        <p:spPr>
          <a:xfrm>
            <a:off x="6554520" y="364500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leiser</a:t>
            </a:r>
            <a:endParaRPr/>
          </a:p>
        </p:txBody>
      </p:sp>
      <p:sp>
        <p:nvSpPr>
          <p:cNvPr id="531" name="CustomShape 11"/>
          <p:cNvSpPr/>
          <p:nvPr/>
        </p:nvSpPr>
        <p:spPr>
          <a:xfrm>
            <a:off x="6554520" y="548640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lauter</a:t>
            </a:r>
            <a:endParaRPr/>
          </a:p>
        </p:txBody>
      </p:sp>
      <p:sp>
        <p:nvSpPr>
          <p:cNvPr id="532" name="Line 12"/>
          <p:cNvSpPr/>
          <p:nvPr/>
        </p:nvSpPr>
        <p:spPr>
          <a:xfrm>
            <a:off x="7863840" y="216612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33" name="Line 13"/>
          <p:cNvSpPr/>
          <p:nvPr/>
        </p:nvSpPr>
        <p:spPr>
          <a:xfrm>
            <a:off x="7863840" y="246132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34" name="Line 14"/>
          <p:cNvSpPr/>
          <p:nvPr/>
        </p:nvSpPr>
        <p:spPr>
          <a:xfrm>
            <a:off x="7863840" y="37004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35" name="Line 15"/>
          <p:cNvSpPr/>
          <p:nvPr/>
        </p:nvSpPr>
        <p:spPr>
          <a:xfrm>
            <a:off x="7861320" y="398592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36" name="Line 16"/>
          <p:cNvSpPr/>
          <p:nvPr/>
        </p:nvSpPr>
        <p:spPr>
          <a:xfrm>
            <a:off x="7863840" y="55220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37" name="Line 17"/>
          <p:cNvSpPr/>
          <p:nvPr/>
        </p:nvSpPr>
        <p:spPr>
          <a:xfrm>
            <a:off x="7863840" y="580536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38" name="Line 18"/>
          <p:cNvSpPr/>
          <p:nvPr/>
        </p:nvSpPr>
        <p:spPr>
          <a:xfrm>
            <a:off x="6553080" y="1238040"/>
            <a:ext cx="0" cy="462924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539" name="CustomShape 19"/>
          <p:cNvSpPr/>
          <p:nvPr/>
        </p:nvSpPr>
        <p:spPr>
          <a:xfrm>
            <a:off x="6554520" y="395928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lauter</a:t>
            </a:r>
            <a:endParaRPr/>
          </a:p>
        </p:txBody>
      </p:sp>
      <p:sp>
        <p:nvSpPr>
          <p:cNvPr id="540" name="Line 20"/>
          <p:cNvSpPr/>
          <p:nvPr/>
        </p:nvSpPr>
        <p:spPr>
          <a:xfrm>
            <a:off x="7869960" y="42764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41" name="CustomShape 21"/>
          <p:cNvSpPr/>
          <p:nvPr/>
        </p:nvSpPr>
        <p:spPr>
          <a:xfrm rot="10800000">
            <a:off x="7740720" y="1932840"/>
            <a:ext cx="304560" cy="4251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42" name="Picture 2" descr=""/>
          <p:cNvPicPr/>
          <p:nvPr/>
        </p:nvPicPr>
        <p:blipFill>
          <a:blip r:embed="rId2"/>
          <a:stretch/>
        </p:blipFill>
        <p:spPr>
          <a:xfrm>
            <a:off x="852840" y="2265840"/>
            <a:ext cx="5027400" cy="3501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3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4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4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Potenzial  Reifen + Aerodynamik</a:t>
            </a:r>
            <a:endParaRPr/>
          </a:p>
        </p:txBody>
      </p:sp>
      <p:sp>
        <p:nvSpPr>
          <p:cNvPr id="544" name="CustomShape 2"/>
          <p:cNvSpPr/>
          <p:nvPr/>
        </p:nvSpPr>
        <p:spPr>
          <a:xfrm>
            <a:off x="324360" y="1295280"/>
            <a:ext cx="30949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Maßnahme PKW: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Reifen + Aerodynamik: - 3 dB(A</a:t>
            </a: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Umsetzungsgrad 75 %</a:t>
            </a:r>
            <a:endParaRPr/>
          </a:p>
        </p:txBody>
      </p:sp>
      <p:sp>
        <p:nvSpPr>
          <p:cNvPr id="545" name="CustomShape 3"/>
          <p:cNvSpPr/>
          <p:nvPr/>
        </p:nvSpPr>
        <p:spPr>
          <a:xfrm flipV="1">
            <a:off x="624240" y="6101280"/>
            <a:ext cx="365400" cy="2941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4"/>
          <p:cNvSpPr/>
          <p:nvPr/>
        </p:nvSpPr>
        <p:spPr>
          <a:xfrm>
            <a:off x="7296120" y="5498280"/>
            <a:ext cx="555480" cy="293040"/>
          </a:xfrm>
          <a:prstGeom prst="rect">
            <a:avLst/>
          </a:prstGeom>
          <a:solidFill>
            <a:srgbClr val="fa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5"/>
          <p:cNvSpPr/>
          <p:nvPr/>
        </p:nvSpPr>
        <p:spPr>
          <a:xfrm>
            <a:off x="7296120" y="2161440"/>
            <a:ext cx="545760" cy="293040"/>
          </a:xfrm>
          <a:prstGeom prst="rect">
            <a:avLst/>
          </a:prstGeom>
          <a:solidFill>
            <a:srgbClr val="54ba38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48" name="Picture 3" descr=""/>
          <p:cNvPicPr/>
          <p:nvPr/>
        </p:nvPicPr>
        <p:blipFill>
          <a:blip r:embed="rId1"/>
          <a:stretch/>
        </p:blipFill>
        <p:spPr>
          <a:xfrm>
            <a:off x="8039160" y="1486080"/>
            <a:ext cx="1542600" cy="4743000"/>
          </a:xfrm>
          <a:prstGeom prst="rect">
            <a:avLst/>
          </a:prstGeom>
          <a:ln>
            <a:noFill/>
          </a:ln>
        </p:spPr>
      </p:pic>
      <p:sp>
        <p:nvSpPr>
          <p:cNvPr id="549" name="CustomShape 6"/>
          <p:cNvSpPr/>
          <p:nvPr/>
        </p:nvSpPr>
        <p:spPr>
          <a:xfrm>
            <a:off x="7869960" y="1395720"/>
            <a:ext cx="1806840" cy="2804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7"/>
          <p:cNvSpPr/>
          <p:nvPr/>
        </p:nvSpPr>
        <p:spPr>
          <a:xfrm>
            <a:off x="7709760" y="1114560"/>
            <a:ext cx="2095200" cy="56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Wirkung der Maßnahme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de-DE" sz="1400" strike="noStrike" u="sng">
                <a:solidFill>
                  <a:srgbClr val="000000"/>
                </a:solidFill>
                <a:latin typeface="Arial"/>
              </a:rPr>
              <a:t>Differenzdarstellung</a:t>
            </a:r>
            <a:endParaRPr/>
          </a:p>
        </p:txBody>
      </p:sp>
      <p:sp>
        <p:nvSpPr>
          <p:cNvPr id="551" name="CustomShape 8"/>
          <p:cNvSpPr/>
          <p:nvPr/>
        </p:nvSpPr>
        <p:spPr>
          <a:xfrm>
            <a:off x="6554520" y="215208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leiser</a:t>
            </a:r>
            <a:endParaRPr/>
          </a:p>
        </p:txBody>
      </p:sp>
      <p:sp>
        <p:nvSpPr>
          <p:cNvPr id="552" name="CustomShape 9"/>
          <p:cNvSpPr/>
          <p:nvPr/>
        </p:nvSpPr>
        <p:spPr>
          <a:xfrm>
            <a:off x="6554520" y="364500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leiser</a:t>
            </a:r>
            <a:endParaRPr/>
          </a:p>
        </p:txBody>
      </p:sp>
      <p:sp>
        <p:nvSpPr>
          <p:cNvPr id="553" name="CustomShape 10"/>
          <p:cNvSpPr/>
          <p:nvPr/>
        </p:nvSpPr>
        <p:spPr>
          <a:xfrm>
            <a:off x="6554520" y="548640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lauter</a:t>
            </a:r>
            <a:endParaRPr/>
          </a:p>
        </p:txBody>
      </p:sp>
      <p:sp>
        <p:nvSpPr>
          <p:cNvPr id="554" name="Line 11"/>
          <p:cNvSpPr/>
          <p:nvPr/>
        </p:nvSpPr>
        <p:spPr>
          <a:xfrm>
            <a:off x="7863840" y="216612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55" name="Line 12"/>
          <p:cNvSpPr/>
          <p:nvPr/>
        </p:nvSpPr>
        <p:spPr>
          <a:xfrm>
            <a:off x="7863840" y="246132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56" name="Line 13"/>
          <p:cNvSpPr/>
          <p:nvPr/>
        </p:nvSpPr>
        <p:spPr>
          <a:xfrm>
            <a:off x="7863840" y="37004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57" name="Line 14"/>
          <p:cNvSpPr/>
          <p:nvPr/>
        </p:nvSpPr>
        <p:spPr>
          <a:xfrm>
            <a:off x="7861320" y="398592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58" name="Line 15"/>
          <p:cNvSpPr/>
          <p:nvPr/>
        </p:nvSpPr>
        <p:spPr>
          <a:xfrm>
            <a:off x="7863840" y="55220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59" name="Line 16"/>
          <p:cNvSpPr/>
          <p:nvPr/>
        </p:nvSpPr>
        <p:spPr>
          <a:xfrm>
            <a:off x="7863840" y="580536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60" name="Line 17"/>
          <p:cNvSpPr/>
          <p:nvPr/>
        </p:nvSpPr>
        <p:spPr>
          <a:xfrm>
            <a:off x="6553080" y="1238040"/>
            <a:ext cx="0" cy="462924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561" name="CustomShape 18"/>
          <p:cNvSpPr/>
          <p:nvPr/>
        </p:nvSpPr>
        <p:spPr>
          <a:xfrm>
            <a:off x="6554520" y="395928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lauter</a:t>
            </a:r>
            <a:endParaRPr/>
          </a:p>
        </p:txBody>
      </p:sp>
      <p:sp>
        <p:nvSpPr>
          <p:cNvPr id="562" name="Line 19"/>
          <p:cNvSpPr/>
          <p:nvPr/>
        </p:nvSpPr>
        <p:spPr>
          <a:xfrm>
            <a:off x="7869960" y="42764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63" name="CustomShape 20"/>
          <p:cNvSpPr/>
          <p:nvPr/>
        </p:nvSpPr>
        <p:spPr>
          <a:xfrm rot="10800000">
            <a:off x="7740720" y="1932840"/>
            <a:ext cx="304560" cy="4251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TextShape 21"/>
          <p:cNvSpPr txBox="1"/>
          <p:nvPr/>
        </p:nvSpPr>
        <p:spPr>
          <a:xfrm>
            <a:off x="415800" y="6548400"/>
            <a:ext cx="6657480" cy="178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1000" strike="noStrike">
                <a:solidFill>
                  <a:srgbClr val="000000"/>
                </a:solidFill>
                <a:latin typeface="Arial"/>
              </a:rPr>
              <a:t>Lärm-VDA-2012-10-16.pptx      K-EFUS     Umwelt Strategie und Mobilität</a:t>
            </a:r>
            <a:endParaRPr/>
          </a:p>
        </p:txBody>
      </p:sp>
      <p:sp>
        <p:nvSpPr>
          <p:cNvPr id="565" name="CustomShape 22"/>
          <p:cNvSpPr/>
          <p:nvPr/>
        </p:nvSpPr>
        <p:spPr>
          <a:xfrm>
            <a:off x="352800" y="6548400"/>
            <a:ext cx="4181400" cy="1533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3"/>
          <p:cNvSpPr/>
          <p:nvPr/>
        </p:nvSpPr>
        <p:spPr>
          <a:xfrm>
            <a:off x="1052640" y="6138360"/>
            <a:ext cx="6687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3366"/>
                </a:solidFill>
                <a:latin typeface="Arial"/>
              </a:rPr>
              <a:t>Der größere Einfluss des Fahrzeugherstellers liegt im Reifen, braucht aber hohe Umsetzungsgrade.</a:t>
            </a:r>
            <a:endParaRPr/>
          </a:p>
        </p:txBody>
      </p:sp>
      <p:pic>
        <p:nvPicPr>
          <p:cNvPr id="567" name="Picture 2" descr=""/>
          <p:cNvPicPr/>
          <p:nvPr/>
        </p:nvPicPr>
        <p:blipFill>
          <a:blip r:embed="rId2"/>
          <a:stretch/>
        </p:blipFill>
        <p:spPr>
          <a:xfrm>
            <a:off x="1052640" y="2350080"/>
            <a:ext cx="4542120" cy="320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4" dur="indefinite" restart="never" nodeType="tmRoot">
          <p:childTnLst>
            <p:seq>
              <p:cTn id="145" dur="indefinite" nodeType="mainSeq">
                <p:childTnLst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7296120" y="5498280"/>
            <a:ext cx="555480" cy="293040"/>
          </a:xfrm>
          <a:prstGeom prst="rect">
            <a:avLst/>
          </a:prstGeom>
          <a:solidFill>
            <a:srgbClr val="fa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2"/>
          <p:cNvSpPr/>
          <p:nvPr/>
        </p:nvSpPr>
        <p:spPr>
          <a:xfrm>
            <a:off x="7296120" y="2161440"/>
            <a:ext cx="545760" cy="293040"/>
          </a:xfrm>
          <a:prstGeom prst="rect">
            <a:avLst/>
          </a:prstGeom>
          <a:solidFill>
            <a:srgbClr val="54ba38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0" name="Picture 2" descr=""/>
          <p:cNvPicPr/>
          <p:nvPr/>
        </p:nvPicPr>
        <p:blipFill>
          <a:blip r:embed="rId1"/>
          <a:stretch/>
        </p:blipFill>
        <p:spPr>
          <a:xfrm>
            <a:off x="1113840" y="2214360"/>
            <a:ext cx="4645440" cy="3590640"/>
          </a:xfrm>
          <a:prstGeom prst="rect">
            <a:avLst/>
          </a:prstGeom>
          <a:ln>
            <a:noFill/>
          </a:ln>
        </p:spPr>
      </p:pic>
      <p:sp>
        <p:nvSpPr>
          <p:cNvPr id="571" name="CustomShape 3"/>
          <p:cNvSpPr/>
          <p:nvPr/>
        </p:nvSpPr>
        <p:spPr>
          <a:xfrm>
            <a:off x="1048320" y="2214360"/>
            <a:ext cx="839880" cy="4845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TextShape 4"/>
          <p:cNvSpPr txBox="1"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Potenzial von E-Antrieben</a:t>
            </a:r>
            <a:endParaRPr/>
          </a:p>
        </p:txBody>
      </p:sp>
      <p:pic>
        <p:nvPicPr>
          <p:cNvPr id="573" name="Picture 3" descr=""/>
          <p:cNvPicPr/>
          <p:nvPr/>
        </p:nvPicPr>
        <p:blipFill>
          <a:blip r:embed="rId2"/>
          <a:stretch/>
        </p:blipFill>
        <p:spPr>
          <a:xfrm>
            <a:off x="8039160" y="1486080"/>
            <a:ext cx="1542600" cy="4743000"/>
          </a:xfrm>
          <a:prstGeom prst="rect">
            <a:avLst/>
          </a:prstGeom>
          <a:ln>
            <a:noFill/>
          </a:ln>
        </p:spPr>
      </p:pic>
      <p:sp>
        <p:nvSpPr>
          <p:cNvPr id="574" name="CustomShape 5"/>
          <p:cNvSpPr/>
          <p:nvPr/>
        </p:nvSpPr>
        <p:spPr>
          <a:xfrm>
            <a:off x="379800" y="1342440"/>
            <a:ext cx="2736720" cy="8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Maßnahme PKW – Antrieb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-40 dB (faktisch = E-Antrieb)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Umsetzungsgrad 30 %</a:t>
            </a:r>
            <a:endParaRPr/>
          </a:p>
        </p:txBody>
      </p:sp>
      <p:sp>
        <p:nvSpPr>
          <p:cNvPr id="575" name="CustomShape 6"/>
          <p:cNvSpPr/>
          <p:nvPr/>
        </p:nvSpPr>
        <p:spPr>
          <a:xfrm>
            <a:off x="7869960" y="1395720"/>
            <a:ext cx="1806840" cy="2804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7"/>
          <p:cNvSpPr/>
          <p:nvPr/>
        </p:nvSpPr>
        <p:spPr>
          <a:xfrm>
            <a:off x="7709760" y="1114560"/>
            <a:ext cx="2095200" cy="56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Wirkung der Maßnahme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de-DE" sz="1400" strike="noStrike" u="sng">
                <a:solidFill>
                  <a:srgbClr val="000000"/>
                </a:solidFill>
                <a:latin typeface="Arial"/>
              </a:rPr>
              <a:t>Differenzdarstellung</a:t>
            </a:r>
            <a:endParaRPr/>
          </a:p>
        </p:txBody>
      </p:sp>
      <p:sp>
        <p:nvSpPr>
          <p:cNvPr id="577" name="CustomShape 8"/>
          <p:cNvSpPr/>
          <p:nvPr/>
        </p:nvSpPr>
        <p:spPr>
          <a:xfrm>
            <a:off x="6554520" y="215208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leiser</a:t>
            </a:r>
            <a:endParaRPr/>
          </a:p>
        </p:txBody>
      </p:sp>
      <p:sp>
        <p:nvSpPr>
          <p:cNvPr id="578" name="CustomShape 9"/>
          <p:cNvSpPr/>
          <p:nvPr/>
        </p:nvSpPr>
        <p:spPr>
          <a:xfrm>
            <a:off x="6554520" y="364500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leiser</a:t>
            </a:r>
            <a:endParaRPr/>
          </a:p>
        </p:txBody>
      </p:sp>
      <p:sp>
        <p:nvSpPr>
          <p:cNvPr id="579" name="CustomShape 10"/>
          <p:cNvSpPr/>
          <p:nvPr/>
        </p:nvSpPr>
        <p:spPr>
          <a:xfrm>
            <a:off x="6554520" y="548640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lauter</a:t>
            </a:r>
            <a:endParaRPr/>
          </a:p>
        </p:txBody>
      </p:sp>
      <p:sp>
        <p:nvSpPr>
          <p:cNvPr id="580" name="Line 11"/>
          <p:cNvSpPr/>
          <p:nvPr/>
        </p:nvSpPr>
        <p:spPr>
          <a:xfrm>
            <a:off x="7863840" y="216612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81" name="Line 12"/>
          <p:cNvSpPr/>
          <p:nvPr/>
        </p:nvSpPr>
        <p:spPr>
          <a:xfrm>
            <a:off x="7863840" y="246132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82" name="Line 13"/>
          <p:cNvSpPr/>
          <p:nvPr/>
        </p:nvSpPr>
        <p:spPr>
          <a:xfrm>
            <a:off x="7863840" y="37004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83" name="Line 14"/>
          <p:cNvSpPr/>
          <p:nvPr/>
        </p:nvSpPr>
        <p:spPr>
          <a:xfrm>
            <a:off x="7861320" y="398592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84" name="Line 15"/>
          <p:cNvSpPr/>
          <p:nvPr/>
        </p:nvSpPr>
        <p:spPr>
          <a:xfrm>
            <a:off x="7863840" y="55220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85" name="Line 16"/>
          <p:cNvSpPr/>
          <p:nvPr/>
        </p:nvSpPr>
        <p:spPr>
          <a:xfrm>
            <a:off x="7863840" y="580536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86" name="CustomShape 17"/>
          <p:cNvSpPr/>
          <p:nvPr/>
        </p:nvSpPr>
        <p:spPr>
          <a:xfrm>
            <a:off x="6554520" y="395928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lauter</a:t>
            </a:r>
            <a:endParaRPr/>
          </a:p>
        </p:txBody>
      </p:sp>
      <p:sp>
        <p:nvSpPr>
          <p:cNvPr id="587" name="Line 18"/>
          <p:cNvSpPr/>
          <p:nvPr/>
        </p:nvSpPr>
        <p:spPr>
          <a:xfrm>
            <a:off x="7869960" y="42764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88" name="CustomShape 19"/>
          <p:cNvSpPr/>
          <p:nvPr/>
        </p:nvSpPr>
        <p:spPr>
          <a:xfrm rot="10800000">
            <a:off x="7740720" y="1932840"/>
            <a:ext cx="304560" cy="4251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20"/>
          <p:cNvSpPr/>
          <p:nvPr/>
        </p:nvSpPr>
        <p:spPr>
          <a:xfrm flipV="1">
            <a:off x="433440" y="5967720"/>
            <a:ext cx="365400" cy="2941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21"/>
          <p:cNvSpPr/>
          <p:nvPr/>
        </p:nvSpPr>
        <p:spPr>
          <a:xfrm>
            <a:off x="862200" y="6022800"/>
            <a:ext cx="51382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3366"/>
                </a:solidFill>
                <a:latin typeface="Arial"/>
              </a:rPr>
              <a:t>E-Antriebe werden auf längere Sicht nicht wesentlich zur Lärmminderung beitragen können.</a:t>
            </a:r>
            <a:endParaRPr/>
          </a:p>
        </p:txBody>
      </p:sp>
      <p:sp>
        <p:nvSpPr>
          <p:cNvPr id="591" name="Line 22"/>
          <p:cNvSpPr/>
          <p:nvPr/>
        </p:nvSpPr>
        <p:spPr>
          <a:xfrm>
            <a:off x="6553080" y="1314360"/>
            <a:ext cx="0" cy="462924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592" name="TextShape 23"/>
          <p:cNvSpPr txBox="1"/>
          <p:nvPr/>
        </p:nvSpPr>
        <p:spPr>
          <a:xfrm>
            <a:off x="415800" y="6548400"/>
            <a:ext cx="6657480" cy="178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1000" strike="noStrike">
                <a:solidFill>
                  <a:srgbClr val="000000"/>
                </a:solidFill>
                <a:latin typeface="Arial"/>
              </a:rPr>
              <a:t>Lärm-VDA-2012-10-16.pptx      K-EFUS     Umwelt Strategie und Mobilität</a:t>
            </a:r>
            <a:endParaRPr/>
          </a:p>
        </p:txBody>
      </p:sp>
      <p:sp>
        <p:nvSpPr>
          <p:cNvPr id="593" name="CustomShape 24"/>
          <p:cNvSpPr/>
          <p:nvPr/>
        </p:nvSpPr>
        <p:spPr>
          <a:xfrm>
            <a:off x="352800" y="6548400"/>
            <a:ext cx="4181400" cy="1533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6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9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Wo sind Lärmreduzierungen in Mittelstadt besonders effizient ?</a:t>
            </a: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
</a:t>
            </a: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… dort, wo die „Lärmkennziffer“ hoch ist  !</a:t>
            </a:r>
            <a:endParaRPr/>
          </a:p>
        </p:txBody>
      </p:sp>
      <p:pic>
        <p:nvPicPr>
          <p:cNvPr id="595" name="Picture 2" descr=""/>
          <p:cNvPicPr/>
          <p:nvPr/>
        </p:nvPicPr>
        <p:blipFill>
          <a:blip r:embed="rId1"/>
          <a:stretch/>
        </p:blipFill>
        <p:spPr>
          <a:xfrm>
            <a:off x="380880" y="1790640"/>
            <a:ext cx="6781320" cy="4707000"/>
          </a:xfrm>
          <a:prstGeom prst="rect">
            <a:avLst/>
          </a:prstGeom>
          <a:ln>
            <a:noFill/>
          </a:ln>
        </p:spPr>
      </p:pic>
      <p:pic>
        <p:nvPicPr>
          <p:cNvPr id="596" name="Picture 3" descr=""/>
          <p:cNvPicPr/>
          <p:nvPr/>
        </p:nvPicPr>
        <p:blipFill>
          <a:blip r:embed="rId2"/>
          <a:stretch/>
        </p:blipFill>
        <p:spPr>
          <a:xfrm>
            <a:off x="7924680" y="2971800"/>
            <a:ext cx="1523520" cy="3800160"/>
          </a:xfrm>
          <a:prstGeom prst="rect">
            <a:avLst/>
          </a:prstGeom>
          <a:ln>
            <a:noFill/>
          </a:ln>
        </p:spPr>
      </p:pic>
      <p:sp>
        <p:nvSpPr>
          <p:cNvPr id="597" name="CustomShape 2"/>
          <p:cNvSpPr/>
          <p:nvPr/>
        </p:nvSpPr>
        <p:spPr>
          <a:xfrm>
            <a:off x="7522560" y="1447920"/>
            <a:ext cx="2369520" cy="13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Lärmkennziffer LKZ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= Anzahl Betroffener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x Pegelüberschreitung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in einem Feld</a:t>
            </a:r>
            <a:endParaRPr/>
          </a:p>
        </p:txBody>
      </p:sp>
      <p:sp>
        <p:nvSpPr>
          <p:cNvPr id="598" name="CustomShape 3"/>
          <p:cNvSpPr/>
          <p:nvPr/>
        </p:nvSpPr>
        <p:spPr>
          <a:xfrm>
            <a:off x="9176040" y="2557440"/>
            <a:ext cx="199800" cy="2030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4"/>
          <p:cNvSpPr/>
          <p:nvPr/>
        </p:nvSpPr>
        <p:spPr>
          <a:xfrm>
            <a:off x="9024840" y="2765520"/>
            <a:ext cx="5652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000000"/>
                </a:solidFill>
                <a:latin typeface="Arial"/>
              </a:rPr>
              <a:t>100m</a:t>
            </a:r>
            <a:endParaRPr/>
          </a:p>
        </p:txBody>
      </p:sp>
      <p:sp>
        <p:nvSpPr>
          <p:cNvPr id="600" name="CustomShape 5"/>
          <p:cNvSpPr/>
          <p:nvPr/>
        </p:nvSpPr>
        <p:spPr>
          <a:xfrm>
            <a:off x="9320040" y="2532240"/>
            <a:ext cx="5652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000000"/>
                </a:solidFill>
                <a:latin typeface="Arial"/>
              </a:rPr>
              <a:t>100m</a:t>
            </a:r>
            <a:endParaRPr/>
          </a:p>
        </p:txBody>
      </p:sp>
      <p:sp>
        <p:nvSpPr>
          <p:cNvPr id="601" name="CustomShape 6"/>
          <p:cNvSpPr/>
          <p:nvPr/>
        </p:nvSpPr>
        <p:spPr>
          <a:xfrm rot="17674800">
            <a:off x="1466280" y="2554560"/>
            <a:ext cx="204840" cy="610560"/>
          </a:xfrm>
          <a:prstGeom prst="ellipse">
            <a:avLst/>
          </a:prstGeom>
          <a:noFill/>
          <a:ln w="31680">
            <a:solidFill>
              <a:schemeClr val="bg1"/>
            </a:solidFill>
            <a:round/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02" name="CustomShape 7"/>
          <p:cNvSpPr/>
          <p:nvPr/>
        </p:nvSpPr>
        <p:spPr>
          <a:xfrm rot="19149600">
            <a:off x="2317680" y="3415320"/>
            <a:ext cx="202680" cy="458280"/>
          </a:xfrm>
          <a:prstGeom prst="ellipse">
            <a:avLst/>
          </a:prstGeom>
          <a:noFill/>
          <a:ln w="31680">
            <a:solidFill>
              <a:schemeClr val="bg1"/>
            </a:solidFill>
            <a:round/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03" name="CustomShape 8"/>
          <p:cNvSpPr/>
          <p:nvPr/>
        </p:nvSpPr>
        <p:spPr>
          <a:xfrm rot="18705000">
            <a:off x="2836800" y="3800880"/>
            <a:ext cx="167040" cy="390600"/>
          </a:xfrm>
          <a:prstGeom prst="ellipse">
            <a:avLst/>
          </a:prstGeom>
          <a:noFill/>
          <a:ln w="31680">
            <a:solidFill>
              <a:schemeClr val="bg1"/>
            </a:solidFill>
            <a:round/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Picture 4" descr=""/>
          <p:cNvPicPr/>
          <p:nvPr/>
        </p:nvPicPr>
        <p:blipFill>
          <a:blip r:embed="rId1"/>
          <a:stretch/>
        </p:blipFill>
        <p:spPr>
          <a:xfrm>
            <a:off x="2851920" y="1351440"/>
            <a:ext cx="4565160" cy="3201120"/>
          </a:xfrm>
          <a:prstGeom prst="rect">
            <a:avLst/>
          </a:prstGeom>
          <a:ln>
            <a:noFill/>
          </a:ln>
        </p:spPr>
      </p:pic>
      <p:sp>
        <p:nvSpPr>
          <p:cNvPr id="605" name="CustomShape 1"/>
          <p:cNvSpPr/>
          <p:nvPr/>
        </p:nvSpPr>
        <p:spPr>
          <a:xfrm>
            <a:off x="2851920" y="1238400"/>
            <a:ext cx="852120" cy="1339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TextShape 2"/>
          <p:cNvSpPr txBox="1"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Lärmwirkung von E-Antrieben verglichen mit gezielten Einzelmaßnahmen</a:t>
            </a:r>
            <a:endParaRPr/>
          </a:p>
        </p:txBody>
      </p:sp>
      <p:sp>
        <p:nvSpPr>
          <p:cNvPr id="607" name="CustomShape 3"/>
          <p:cNvSpPr/>
          <p:nvPr/>
        </p:nvSpPr>
        <p:spPr>
          <a:xfrm>
            <a:off x="248400" y="4545000"/>
            <a:ext cx="737280" cy="14454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Pegel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[dB(A)]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&gt; 55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&gt; 60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&gt; 65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&gt; 70</a:t>
            </a:r>
            <a:endParaRPr/>
          </a:p>
        </p:txBody>
      </p:sp>
      <p:sp>
        <p:nvSpPr>
          <p:cNvPr id="608" name="CustomShape 4"/>
          <p:cNvSpPr/>
          <p:nvPr/>
        </p:nvSpPr>
        <p:spPr>
          <a:xfrm>
            <a:off x="1135080" y="4545000"/>
            <a:ext cx="1074600" cy="14454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Einwohner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(∑ 66.775)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5.935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2.357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365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9</a:t>
            </a:r>
            <a:endParaRPr/>
          </a:p>
        </p:txBody>
      </p:sp>
      <p:sp>
        <p:nvSpPr>
          <p:cNvPr id="609" name="CustomShape 5"/>
          <p:cNvSpPr/>
          <p:nvPr/>
        </p:nvSpPr>
        <p:spPr>
          <a:xfrm>
            <a:off x="2361240" y="4545000"/>
            <a:ext cx="892800" cy="14454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Differenz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-292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-92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-66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-3</a:t>
            </a:r>
            <a:endParaRPr/>
          </a:p>
        </p:txBody>
      </p:sp>
      <p:sp>
        <p:nvSpPr>
          <p:cNvPr id="610" name="CustomShape 6"/>
          <p:cNvSpPr/>
          <p:nvPr/>
        </p:nvSpPr>
        <p:spPr>
          <a:xfrm>
            <a:off x="241560" y="2971800"/>
            <a:ext cx="2233800" cy="8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PKW – Antrieb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-40 dB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Umsetzungsgrad 30 %</a:t>
            </a:r>
            <a:endParaRPr/>
          </a:p>
        </p:txBody>
      </p:sp>
      <p:sp>
        <p:nvSpPr>
          <p:cNvPr id="611" name="CustomShape 7"/>
          <p:cNvSpPr/>
          <p:nvPr/>
        </p:nvSpPr>
        <p:spPr>
          <a:xfrm>
            <a:off x="8666640" y="4545000"/>
            <a:ext cx="892800" cy="14454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Differenz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-15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-92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-371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0</a:t>
            </a:r>
            <a:endParaRPr/>
          </a:p>
        </p:txBody>
      </p:sp>
      <p:sp>
        <p:nvSpPr>
          <p:cNvPr id="612" name="CustomShape 8"/>
          <p:cNvSpPr/>
          <p:nvPr/>
        </p:nvSpPr>
        <p:spPr>
          <a:xfrm>
            <a:off x="7645320" y="2971800"/>
            <a:ext cx="2017440" cy="6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3 Straßenabschnitte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erneuern auf DSH-V</a:t>
            </a:r>
            <a:endParaRPr/>
          </a:p>
        </p:txBody>
      </p:sp>
      <p:sp>
        <p:nvSpPr>
          <p:cNvPr id="613" name="CustomShape 9"/>
          <p:cNvSpPr/>
          <p:nvPr/>
        </p:nvSpPr>
        <p:spPr>
          <a:xfrm rot="18487800">
            <a:off x="4656240" y="2724480"/>
            <a:ext cx="119520" cy="217080"/>
          </a:xfrm>
          <a:prstGeom prst="ellipse">
            <a:avLst/>
          </a:prstGeom>
          <a:noFill/>
          <a:ln w="31680">
            <a:solidFill>
              <a:schemeClr val="bg1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14" name="CustomShape 10"/>
          <p:cNvSpPr/>
          <p:nvPr/>
        </p:nvSpPr>
        <p:spPr>
          <a:xfrm>
            <a:off x="247320" y="2483280"/>
            <a:ext cx="25174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 u="sng">
                <a:solidFill>
                  <a:srgbClr val="000000"/>
                </a:solidFill>
                <a:latin typeface="Arial"/>
              </a:rPr>
              <a:t>Maßnahme „E-Antriebe“</a:t>
            </a:r>
            <a:endParaRPr/>
          </a:p>
        </p:txBody>
      </p:sp>
      <p:sp>
        <p:nvSpPr>
          <p:cNvPr id="615" name="CustomShape 11"/>
          <p:cNvSpPr/>
          <p:nvPr/>
        </p:nvSpPr>
        <p:spPr>
          <a:xfrm>
            <a:off x="7724520" y="2483280"/>
            <a:ext cx="19594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de-DE" sz="1600" strike="noStrike" u="sng">
                <a:solidFill>
                  <a:srgbClr val="000000"/>
                </a:solidFill>
                <a:latin typeface="Arial"/>
              </a:rPr>
              <a:t>Einzelmaßnahmen</a:t>
            </a:r>
            <a:endParaRPr/>
          </a:p>
        </p:txBody>
      </p:sp>
      <p:sp>
        <p:nvSpPr>
          <p:cNvPr id="616" name="CustomShape 12"/>
          <p:cNvSpPr/>
          <p:nvPr/>
        </p:nvSpPr>
        <p:spPr>
          <a:xfrm>
            <a:off x="1116000" y="4554360"/>
            <a:ext cx="1074600" cy="14454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Einwohner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(∑ 51.646)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6.963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2.851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896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9</a:t>
            </a:r>
            <a:endParaRPr/>
          </a:p>
        </p:txBody>
      </p:sp>
      <p:sp>
        <p:nvSpPr>
          <p:cNvPr id="617" name="CustomShape 13"/>
          <p:cNvSpPr/>
          <p:nvPr/>
        </p:nvSpPr>
        <p:spPr>
          <a:xfrm flipV="1">
            <a:off x="2736000" y="6144480"/>
            <a:ext cx="365400" cy="2941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14"/>
          <p:cNvSpPr/>
          <p:nvPr/>
        </p:nvSpPr>
        <p:spPr>
          <a:xfrm flipV="1" rot="5400000">
            <a:off x="8781840" y="6291000"/>
            <a:ext cx="275760" cy="4496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Line 15"/>
          <p:cNvSpPr/>
          <p:nvPr/>
        </p:nvSpPr>
        <p:spPr>
          <a:xfrm flipV="1">
            <a:off x="4802760" y="2652480"/>
            <a:ext cx="2909520" cy="1944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620" name="CustomShape 16"/>
          <p:cNvSpPr/>
          <p:nvPr/>
        </p:nvSpPr>
        <p:spPr>
          <a:xfrm rot="19039200">
            <a:off x="4321800" y="2396520"/>
            <a:ext cx="119520" cy="309240"/>
          </a:xfrm>
          <a:prstGeom prst="ellipse">
            <a:avLst/>
          </a:prstGeom>
          <a:noFill/>
          <a:ln w="31680">
            <a:solidFill>
              <a:schemeClr val="bg1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21" name="CustomShape 17"/>
          <p:cNvSpPr/>
          <p:nvPr/>
        </p:nvSpPr>
        <p:spPr>
          <a:xfrm rot="17674800">
            <a:off x="3881160" y="1975680"/>
            <a:ext cx="119520" cy="412200"/>
          </a:xfrm>
          <a:prstGeom prst="ellipse">
            <a:avLst/>
          </a:prstGeom>
          <a:noFill/>
          <a:ln w="31680">
            <a:solidFill>
              <a:schemeClr val="bg1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22" name="CustomShape 18"/>
          <p:cNvSpPr/>
          <p:nvPr/>
        </p:nvSpPr>
        <p:spPr>
          <a:xfrm>
            <a:off x="6442560" y="4183200"/>
            <a:ext cx="1123920" cy="7236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19"/>
          <p:cNvSpPr/>
          <p:nvPr/>
        </p:nvSpPr>
        <p:spPr>
          <a:xfrm>
            <a:off x="6748920" y="3985920"/>
            <a:ext cx="746280" cy="26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20"/>
          <p:cNvSpPr/>
          <p:nvPr/>
        </p:nvSpPr>
        <p:spPr>
          <a:xfrm>
            <a:off x="6597720" y="4545000"/>
            <a:ext cx="737280" cy="14454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Pegel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[dB(A)]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&gt; 55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&gt; 60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&gt; 65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&gt; 70</a:t>
            </a:r>
            <a:endParaRPr/>
          </a:p>
        </p:txBody>
      </p:sp>
      <p:sp>
        <p:nvSpPr>
          <p:cNvPr id="625" name="CustomShape 21"/>
          <p:cNvSpPr/>
          <p:nvPr/>
        </p:nvSpPr>
        <p:spPr>
          <a:xfrm>
            <a:off x="7443720" y="4545000"/>
            <a:ext cx="1074240" cy="1445400"/>
          </a:xfrm>
          <a:prstGeom prst="rect">
            <a:avLst/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Einwohner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(∑ 51.646)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7.239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2.851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591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ffffff"/>
                </a:solidFill>
                <a:latin typeface="Arial"/>
              </a:rPr>
              <a:t>12</a:t>
            </a:r>
            <a:endParaRPr/>
          </a:p>
        </p:txBody>
      </p:sp>
      <p:sp>
        <p:nvSpPr>
          <p:cNvPr id="626" name="TextShape 22"/>
          <p:cNvSpPr txBox="1"/>
          <p:nvPr/>
        </p:nvSpPr>
        <p:spPr>
          <a:xfrm>
            <a:off x="415800" y="6548400"/>
            <a:ext cx="6657480" cy="178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1000" strike="noStrike">
                <a:solidFill>
                  <a:srgbClr val="000000"/>
                </a:solidFill>
                <a:latin typeface="Arial"/>
              </a:rPr>
              <a:t>Lärm-VDA-2012-10-16.pptx      K-EFUS     Umwelt Strategie und Mobilität</a:t>
            </a:r>
            <a:endParaRPr/>
          </a:p>
        </p:txBody>
      </p:sp>
      <p:sp>
        <p:nvSpPr>
          <p:cNvPr id="627" name="CustomShape 23"/>
          <p:cNvSpPr/>
          <p:nvPr/>
        </p:nvSpPr>
        <p:spPr>
          <a:xfrm>
            <a:off x="352800" y="6548400"/>
            <a:ext cx="4181400" cy="1533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24"/>
          <p:cNvSpPr/>
          <p:nvPr/>
        </p:nvSpPr>
        <p:spPr>
          <a:xfrm>
            <a:off x="2895480" y="6173640"/>
            <a:ext cx="605304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de-DE" sz="1600" strike="noStrike">
                <a:solidFill>
                  <a:srgbClr val="003366"/>
                </a:solidFill>
                <a:latin typeface="Arial"/>
              </a:rPr>
              <a:t>Eine Lärmreduzierung durch E-Antriebe kann z.B. auch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de-DE" sz="1600" strike="noStrike">
                <a:solidFill>
                  <a:srgbClr val="003366"/>
                </a:solidFill>
                <a:latin typeface="Arial"/>
              </a:rPr>
              <a:t>durch gezielte Einzelmaßnahmen erreicht werden.</a:t>
            </a:r>
            <a:endParaRPr/>
          </a:p>
        </p:txBody>
      </p:sp>
      <p:sp>
        <p:nvSpPr>
          <p:cNvPr id="629" name="Line 25"/>
          <p:cNvSpPr/>
          <p:nvPr/>
        </p:nvSpPr>
        <p:spPr>
          <a:xfrm>
            <a:off x="4425840" y="2511000"/>
            <a:ext cx="3205800" cy="4032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630" name="Line 26"/>
          <p:cNvSpPr/>
          <p:nvPr/>
        </p:nvSpPr>
        <p:spPr>
          <a:xfrm>
            <a:off x="4091400" y="2203920"/>
            <a:ext cx="3475440" cy="27936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</p:spTree>
  </p:cSld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6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1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7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1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2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1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1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2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6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1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7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2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6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7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8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Positive Wirkung einer Umgehungsstraße</a:t>
            </a: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
</a:t>
            </a:r>
            <a:r>
              <a:rPr lang="de-DE" sz="2000" strike="noStrike">
                <a:solidFill>
                  <a:srgbClr val="003366"/>
                </a:solidFill>
                <a:latin typeface="Arial"/>
              </a:rPr>
              <a:t>(Verkehrsströme angepasst)</a:t>
            </a:r>
            <a:endParaRPr/>
          </a:p>
        </p:txBody>
      </p:sp>
      <p:sp>
        <p:nvSpPr>
          <p:cNvPr id="632" name="CustomShape 2"/>
          <p:cNvSpPr/>
          <p:nvPr/>
        </p:nvSpPr>
        <p:spPr>
          <a:xfrm>
            <a:off x="893880" y="5776560"/>
            <a:ext cx="605304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1600" strike="noStrike">
                <a:solidFill>
                  <a:srgbClr val="003366"/>
                </a:solidFill>
                <a:latin typeface="Arial"/>
              </a:rPr>
              <a:t>Gezielte Infrastrukturmaßnahmen können Lärm verlagern,</a:t>
            </a:r>
            <a:endParaRPr/>
          </a:p>
          <a:p>
            <a:pPr>
              <a:lnSpc>
                <a:spcPct val="110000"/>
              </a:lnSpc>
            </a:pPr>
            <a:r>
              <a:rPr b="1" lang="de-DE" sz="1600" strike="noStrike">
                <a:solidFill>
                  <a:srgbClr val="003366"/>
                </a:solidFill>
                <a:latin typeface="Arial"/>
              </a:rPr>
              <a:t>ohne die Mobilität einzuschränken.</a:t>
            </a:r>
            <a:endParaRPr/>
          </a:p>
        </p:txBody>
      </p:sp>
      <p:sp>
        <p:nvSpPr>
          <p:cNvPr id="633" name="CustomShape 3"/>
          <p:cNvSpPr/>
          <p:nvPr/>
        </p:nvSpPr>
        <p:spPr>
          <a:xfrm flipV="1">
            <a:off x="446040" y="5738040"/>
            <a:ext cx="365400" cy="2941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4"/>
          <p:cNvSpPr/>
          <p:nvPr/>
        </p:nvSpPr>
        <p:spPr>
          <a:xfrm>
            <a:off x="7469280" y="5458320"/>
            <a:ext cx="555480" cy="293040"/>
          </a:xfrm>
          <a:prstGeom prst="rect">
            <a:avLst/>
          </a:prstGeom>
          <a:solidFill>
            <a:srgbClr val="fa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5"/>
          <p:cNvSpPr/>
          <p:nvPr/>
        </p:nvSpPr>
        <p:spPr>
          <a:xfrm>
            <a:off x="7469280" y="2113560"/>
            <a:ext cx="545760" cy="293040"/>
          </a:xfrm>
          <a:prstGeom prst="rect">
            <a:avLst/>
          </a:prstGeom>
          <a:solidFill>
            <a:srgbClr val="54ba38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6"/>
          <p:cNvSpPr/>
          <p:nvPr/>
        </p:nvSpPr>
        <p:spPr>
          <a:xfrm>
            <a:off x="7901640" y="1347480"/>
            <a:ext cx="1806840" cy="2804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7"/>
          <p:cNvSpPr/>
          <p:nvPr/>
        </p:nvSpPr>
        <p:spPr>
          <a:xfrm>
            <a:off x="7741440" y="1066680"/>
            <a:ext cx="2095200" cy="56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Wirkung der Maßnahme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de-DE" sz="1400" strike="noStrike" u="sng">
                <a:solidFill>
                  <a:srgbClr val="000000"/>
                </a:solidFill>
                <a:latin typeface="Arial"/>
              </a:rPr>
              <a:t>Differenzdarstellung</a:t>
            </a:r>
            <a:endParaRPr/>
          </a:p>
        </p:txBody>
      </p:sp>
      <p:sp>
        <p:nvSpPr>
          <p:cNvPr id="638" name="CustomShape 8"/>
          <p:cNvSpPr/>
          <p:nvPr/>
        </p:nvSpPr>
        <p:spPr>
          <a:xfrm>
            <a:off x="6727680" y="210420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leiser</a:t>
            </a:r>
            <a:endParaRPr/>
          </a:p>
        </p:txBody>
      </p:sp>
      <p:sp>
        <p:nvSpPr>
          <p:cNvPr id="639" name="CustomShape 9"/>
          <p:cNvSpPr/>
          <p:nvPr/>
        </p:nvSpPr>
        <p:spPr>
          <a:xfrm>
            <a:off x="6727680" y="359712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leiser</a:t>
            </a:r>
            <a:endParaRPr/>
          </a:p>
        </p:txBody>
      </p:sp>
      <p:sp>
        <p:nvSpPr>
          <p:cNvPr id="640" name="CustomShape 10"/>
          <p:cNvSpPr/>
          <p:nvPr/>
        </p:nvSpPr>
        <p:spPr>
          <a:xfrm>
            <a:off x="6727680" y="544644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lauter</a:t>
            </a:r>
            <a:endParaRPr/>
          </a:p>
        </p:txBody>
      </p:sp>
      <p:sp>
        <p:nvSpPr>
          <p:cNvPr id="641" name="Line 11"/>
          <p:cNvSpPr/>
          <p:nvPr/>
        </p:nvSpPr>
        <p:spPr>
          <a:xfrm>
            <a:off x="8036640" y="21182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642" name="Line 12"/>
          <p:cNvSpPr/>
          <p:nvPr/>
        </p:nvSpPr>
        <p:spPr>
          <a:xfrm>
            <a:off x="8036640" y="24134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643" name="Line 13"/>
          <p:cNvSpPr/>
          <p:nvPr/>
        </p:nvSpPr>
        <p:spPr>
          <a:xfrm>
            <a:off x="8036640" y="365256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644" name="Line 14"/>
          <p:cNvSpPr/>
          <p:nvPr/>
        </p:nvSpPr>
        <p:spPr>
          <a:xfrm>
            <a:off x="8034480" y="39380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645" name="Line 15"/>
          <p:cNvSpPr/>
          <p:nvPr/>
        </p:nvSpPr>
        <p:spPr>
          <a:xfrm>
            <a:off x="8036640" y="548208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646" name="Line 16"/>
          <p:cNvSpPr/>
          <p:nvPr/>
        </p:nvSpPr>
        <p:spPr>
          <a:xfrm>
            <a:off x="8036640" y="576540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647" name="Line 17"/>
          <p:cNvSpPr/>
          <p:nvPr/>
        </p:nvSpPr>
        <p:spPr>
          <a:xfrm>
            <a:off x="6725880" y="1190160"/>
            <a:ext cx="0" cy="462924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648" name="CustomShape 18"/>
          <p:cNvSpPr/>
          <p:nvPr/>
        </p:nvSpPr>
        <p:spPr>
          <a:xfrm>
            <a:off x="6727680" y="391140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lauter</a:t>
            </a:r>
            <a:endParaRPr/>
          </a:p>
        </p:txBody>
      </p:sp>
      <p:sp>
        <p:nvSpPr>
          <p:cNvPr id="649" name="Line 19"/>
          <p:cNvSpPr/>
          <p:nvPr/>
        </p:nvSpPr>
        <p:spPr>
          <a:xfrm>
            <a:off x="8042760" y="422856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650" name="CustomShape 20"/>
          <p:cNvSpPr/>
          <p:nvPr/>
        </p:nvSpPr>
        <p:spPr>
          <a:xfrm rot="10800000">
            <a:off x="7848720" y="1884960"/>
            <a:ext cx="304560" cy="4251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51" name="Picture 2" descr=""/>
          <p:cNvPicPr/>
          <p:nvPr/>
        </p:nvPicPr>
        <p:blipFill>
          <a:blip r:embed="rId1"/>
          <a:stretch/>
        </p:blipFill>
        <p:spPr>
          <a:xfrm>
            <a:off x="629280" y="1580400"/>
            <a:ext cx="5534640" cy="3869640"/>
          </a:xfrm>
          <a:prstGeom prst="rect">
            <a:avLst/>
          </a:prstGeom>
          <a:ln>
            <a:noFill/>
          </a:ln>
        </p:spPr>
      </p:pic>
      <p:pic>
        <p:nvPicPr>
          <p:cNvPr id="652" name="Picture 2" descr=""/>
          <p:cNvPicPr/>
          <p:nvPr/>
        </p:nvPicPr>
        <p:blipFill>
          <a:blip r:embed="rId2"/>
          <a:stretch/>
        </p:blipFill>
        <p:spPr>
          <a:xfrm>
            <a:off x="8364600" y="1736280"/>
            <a:ext cx="1045800" cy="43866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TextShape 1"/>
          <p:cNvSpPr txBox="1"/>
          <p:nvPr/>
        </p:nvSpPr>
        <p:spPr>
          <a:xfrm>
            <a:off x="380880" y="91440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Fazit</a:t>
            </a:r>
            <a:endParaRPr/>
          </a:p>
        </p:txBody>
      </p:sp>
      <p:pic>
        <p:nvPicPr>
          <p:cNvPr id="654" name="Picture 4" descr=""/>
          <p:cNvPicPr/>
          <p:nvPr/>
        </p:nvPicPr>
        <p:blipFill>
          <a:blip r:embed="rId1"/>
          <a:stretch/>
        </p:blipFill>
        <p:spPr>
          <a:xfrm>
            <a:off x="3751200" y="2448720"/>
            <a:ext cx="623160" cy="344880"/>
          </a:xfrm>
          <a:prstGeom prst="rect">
            <a:avLst/>
          </a:prstGeom>
          <a:ln>
            <a:noFill/>
          </a:ln>
        </p:spPr>
      </p:pic>
      <p:sp>
        <p:nvSpPr>
          <p:cNvPr id="655" name="CustomShape 2"/>
          <p:cNvSpPr/>
          <p:nvPr/>
        </p:nvSpPr>
        <p:spPr>
          <a:xfrm>
            <a:off x="3823560" y="3162960"/>
            <a:ext cx="369360" cy="386280"/>
          </a:xfrm>
          <a:custGeom>
            <a:avLst/>
            <a:gdLst/>
            <a:ahLst/>
            <a:rect l="0" t="0" r="r" b="b"/>
            <a:pathLst>
              <a:path w="21601" h="21601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lnTo>
                  <a:pt x="2855" y="10800"/>
                </a:lnTo>
                <a:cubicBezTo>
                  <a:pt x="2855" y="15188"/>
                  <a:pt x="6412" y="18745"/>
                  <a:pt x="10800" y="18745"/>
                </a:cubicBezTo>
                <a:cubicBezTo>
                  <a:pt x="15188" y="18745"/>
                  <a:pt x="18745" y="15188"/>
                  <a:pt x="18745" y="10800"/>
                </a:cubicBezTo>
                <a:cubicBezTo>
                  <a:pt x="18745" y="6412"/>
                  <a:pt x="15188" y="2855"/>
                  <a:pt x="10800" y="2855"/>
                </a:cubicBezTo>
                <a:cubicBezTo>
                  <a:pt x="6412" y="2855"/>
                  <a:pt x="2855" y="6412"/>
                  <a:pt x="2855" y="10800"/>
                </a:cubicBez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CustomShape 3"/>
          <p:cNvSpPr/>
          <p:nvPr/>
        </p:nvSpPr>
        <p:spPr>
          <a:xfrm>
            <a:off x="3823920" y="3198240"/>
            <a:ext cx="478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50</a:t>
            </a:r>
            <a:endParaRPr/>
          </a:p>
        </p:txBody>
      </p:sp>
      <p:pic>
        <p:nvPicPr>
          <p:cNvPr id="657" name="Picture 65" descr=""/>
          <p:cNvPicPr/>
          <p:nvPr/>
        </p:nvPicPr>
        <p:blipFill>
          <a:blip r:embed="rId2"/>
          <a:stretch/>
        </p:blipFill>
        <p:spPr>
          <a:xfrm>
            <a:off x="3908520" y="4597920"/>
            <a:ext cx="308520" cy="451440"/>
          </a:xfrm>
          <a:prstGeom prst="rect">
            <a:avLst/>
          </a:prstGeom>
          <a:ln>
            <a:noFill/>
          </a:ln>
        </p:spPr>
      </p:pic>
      <p:pic>
        <p:nvPicPr>
          <p:cNvPr id="658" name="Picture 66" descr=""/>
          <p:cNvPicPr/>
          <p:nvPr/>
        </p:nvPicPr>
        <p:blipFill>
          <a:blip r:embed="rId3"/>
          <a:stretch/>
        </p:blipFill>
        <p:spPr>
          <a:xfrm>
            <a:off x="3718080" y="1450440"/>
            <a:ext cx="689760" cy="719280"/>
          </a:xfrm>
          <a:prstGeom prst="rect">
            <a:avLst/>
          </a:prstGeom>
          <a:ln>
            <a:noFill/>
          </a:ln>
        </p:spPr>
      </p:pic>
      <p:sp>
        <p:nvSpPr>
          <p:cNvPr id="659" name="CustomShape 4"/>
          <p:cNvSpPr/>
          <p:nvPr/>
        </p:nvSpPr>
        <p:spPr>
          <a:xfrm>
            <a:off x="3731760" y="5380920"/>
            <a:ext cx="662040" cy="4096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Line 5"/>
          <p:cNvSpPr/>
          <p:nvPr/>
        </p:nvSpPr>
        <p:spPr>
          <a:xfrm>
            <a:off x="3740400" y="5595120"/>
            <a:ext cx="646200" cy="0"/>
          </a:xfrm>
          <a:prstGeom prst="line">
            <a:avLst/>
          </a:prstGeom>
          <a:ln cap="rnd" w="28440">
            <a:solidFill>
              <a:srgbClr val="ffffff"/>
            </a:solidFill>
            <a:custDash>
              <a:ds d="316000%" sp="237000%"/>
            </a:custDash>
            <a:round/>
          </a:ln>
        </p:spPr>
      </p:sp>
      <p:sp>
        <p:nvSpPr>
          <p:cNvPr id="661" name="Line 6"/>
          <p:cNvSpPr/>
          <p:nvPr/>
        </p:nvSpPr>
        <p:spPr>
          <a:xfrm>
            <a:off x="3738240" y="5401800"/>
            <a:ext cx="648360" cy="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662" name="Line 7"/>
          <p:cNvSpPr/>
          <p:nvPr/>
        </p:nvSpPr>
        <p:spPr>
          <a:xfrm>
            <a:off x="3739320" y="5768280"/>
            <a:ext cx="648000" cy="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663" name="CustomShape 8"/>
          <p:cNvSpPr/>
          <p:nvPr/>
        </p:nvSpPr>
        <p:spPr>
          <a:xfrm>
            <a:off x="3785040" y="54968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CustomShape 9"/>
          <p:cNvSpPr/>
          <p:nvPr/>
        </p:nvSpPr>
        <p:spPr>
          <a:xfrm>
            <a:off x="3897000" y="54536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CustomShape 10"/>
          <p:cNvSpPr/>
          <p:nvPr/>
        </p:nvSpPr>
        <p:spPr>
          <a:xfrm>
            <a:off x="3986640" y="55040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CustomShape 11"/>
          <p:cNvSpPr/>
          <p:nvPr/>
        </p:nvSpPr>
        <p:spPr>
          <a:xfrm>
            <a:off x="4087440" y="54896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CustomShape 12"/>
          <p:cNvSpPr/>
          <p:nvPr/>
        </p:nvSpPr>
        <p:spPr>
          <a:xfrm>
            <a:off x="4184640" y="55040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CustomShape 13"/>
          <p:cNvSpPr/>
          <p:nvPr/>
        </p:nvSpPr>
        <p:spPr>
          <a:xfrm>
            <a:off x="3843720" y="560808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CustomShape 14"/>
          <p:cNvSpPr/>
          <p:nvPr/>
        </p:nvSpPr>
        <p:spPr>
          <a:xfrm>
            <a:off x="3959280" y="568116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CustomShape 15"/>
          <p:cNvSpPr/>
          <p:nvPr/>
        </p:nvSpPr>
        <p:spPr>
          <a:xfrm>
            <a:off x="4059720" y="561456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CustomShape 16"/>
          <p:cNvSpPr/>
          <p:nvPr/>
        </p:nvSpPr>
        <p:spPr>
          <a:xfrm>
            <a:off x="4131000" y="564768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CustomShape 17"/>
          <p:cNvSpPr/>
          <p:nvPr/>
        </p:nvSpPr>
        <p:spPr>
          <a:xfrm>
            <a:off x="4235400" y="562248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CustomShape 18"/>
          <p:cNvSpPr/>
          <p:nvPr/>
        </p:nvSpPr>
        <p:spPr>
          <a:xfrm>
            <a:off x="3888000" y="55310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CustomShape 19"/>
          <p:cNvSpPr/>
          <p:nvPr/>
        </p:nvSpPr>
        <p:spPr>
          <a:xfrm>
            <a:off x="3981960" y="56030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CustomShape 20"/>
          <p:cNvSpPr/>
          <p:nvPr/>
        </p:nvSpPr>
        <p:spPr>
          <a:xfrm>
            <a:off x="4219200" y="56930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CustomShape 21"/>
          <p:cNvSpPr/>
          <p:nvPr/>
        </p:nvSpPr>
        <p:spPr>
          <a:xfrm>
            <a:off x="4291560" y="542736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CustomShape 22"/>
          <p:cNvSpPr/>
          <p:nvPr/>
        </p:nvSpPr>
        <p:spPr>
          <a:xfrm>
            <a:off x="3773880" y="567072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CustomShape 23"/>
          <p:cNvSpPr/>
          <p:nvPr/>
        </p:nvSpPr>
        <p:spPr>
          <a:xfrm>
            <a:off x="3868560" y="568836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CustomShape 24"/>
          <p:cNvSpPr/>
          <p:nvPr/>
        </p:nvSpPr>
        <p:spPr>
          <a:xfrm>
            <a:off x="4061520" y="568836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CustomShape 25"/>
          <p:cNvSpPr/>
          <p:nvPr/>
        </p:nvSpPr>
        <p:spPr>
          <a:xfrm>
            <a:off x="4282920" y="55076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CustomShape 26"/>
          <p:cNvSpPr/>
          <p:nvPr/>
        </p:nvSpPr>
        <p:spPr>
          <a:xfrm>
            <a:off x="3812400" y="54320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CustomShape 27"/>
          <p:cNvSpPr/>
          <p:nvPr/>
        </p:nvSpPr>
        <p:spPr>
          <a:xfrm>
            <a:off x="4300200" y="566892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CustomShape 28"/>
          <p:cNvSpPr/>
          <p:nvPr/>
        </p:nvSpPr>
        <p:spPr>
          <a:xfrm>
            <a:off x="4014000" y="54392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CustomShape 29"/>
          <p:cNvSpPr/>
          <p:nvPr/>
        </p:nvSpPr>
        <p:spPr>
          <a:xfrm>
            <a:off x="4122360" y="54176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CustomShape 30"/>
          <p:cNvSpPr/>
          <p:nvPr/>
        </p:nvSpPr>
        <p:spPr>
          <a:xfrm>
            <a:off x="4212000" y="54392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CustomShape 31"/>
          <p:cNvSpPr/>
          <p:nvPr/>
        </p:nvSpPr>
        <p:spPr>
          <a:xfrm>
            <a:off x="491760" y="4524840"/>
            <a:ext cx="3047400" cy="17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an den </a:t>
            </a: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Betroffenen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 orientieren 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die jeweils größte Quelle einbeziehen 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nicht pauschal,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sondern </a:t>
            </a: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gezielt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 handeln !</a:t>
            </a:r>
            <a:endParaRPr/>
          </a:p>
        </p:txBody>
      </p:sp>
      <p:sp>
        <p:nvSpPr>
          <p:cNvPr id="687" name="Line 32"/>
          <p:cNvSpPr/>
          <p:nvPr/>
        </p:nvSpPr>
        <p:spPr>
          <a:xfrm>
            <a:off x="3539520" y="1574280"/>
            <a:ext cx="0" cy="4905000"/>
          </a:xfrm>
          <a:prstGeom prst="line">
            <a:avLst/>
          </a:prstGeom>
          <a:ln w="22320">
            <a:solidFill>
              <a:schemeClr val="accent6"/>
            </a:solidFill>
            <a:round/>
          </a:ln>
        </p:spPr>
      </p:sp>
      <p:sp>
        <p:nvSpPr>
          <p:cNvPr id="688" name="CustomShape 33"/>
          <p:cNvSpPr/>
          <p:nvPr/>
        </p:nvSpPr>
        <p:spPr>
          <a:xfrm>
            <a:off x="4535280" y="5411880"/>
            <a:ext cx="53622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Verkehrsmenge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nur bei drastischer Reduktion wirksam,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zudem schwer umsetzbar (Alternative ?)</a:t>
            </a:r>
            <a:endParaRPr/>
          </a:p>
        </p:txBody>
      </p:sp>
      <p:sp>
        <p:nvSpPr>
          <p:cNvPr id="689" name="CustomShape 34"/>
          <p:cNvSpPr/>
          <p:nvPr/>
        </p:nvSpPr>
        <p:spPr>
          <a:xfrm>
            <a:off x="4535280" y="1725840"/>
            <a:ext cx="53622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Antrieb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Stellschraube kleiner als vielfach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angenommen</a:t>
            </a:r>
            <a:endParaRPr/>
          </a:p>
        </p:txBody>
      </p:sp>
      <p:sp>
        <p:nvSpPr>
          <p:cNvPr id="690" name="CustomShape 35"/>
          <p:cNvSpPr/>
          <p:nvPr/>
        </p:nvSpPr>
        <p:spPr>
          <a:xfrm>
            <a:off x="4535280" y="4674960"/>
            <a:ext cx="55728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Reifen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Verbesserungen möglich und nützlich,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Eigenschaftsprofil beachten</a:t>
            </a:r>
            <a:endParaRPr/>
          </a:p>
        </p:txBody>
      </p:sp>
      <p:sp>
        <p:nvSpPr>
          <p:cNvPr id="691" name="CustomShape 36"/>
          <p:cNvSpPr/>
          <p:nvPr/>
        </p:nvSpPr>
        <p:spPr>
          <a:xfrm>
            <a:off x="4535280" y="2463120"/>
            <a:ext cx="54255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Fahrbahn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schon heute sehr wirksam, Einsatz-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bedingungen beachten, großes Potenzial</a:t>
            </a:r>
            <a:endParaRPr/>
          </a:p>
        </p:txBody>
      </p:sp>
      <p:sp>
        <p:nvSpPr>
          <p:cNvPr id="692" name="CustomShape 37"/>
          <p:cNvSpPr/>
          <p:nvPr/>
        </p:nvSpPr>
        <p:spPr>
          <a:xfrm>
            <a:off x="4535280" y="3200400"/>
            <a:ext cx="54255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Geschwindigkeit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Reduktion kann lokal / zeitlich hilfreich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sein, Verkehrsfluss beachten</a:t>
            </a:r>
            <a:endParaRPr/>
          </a:p>
        </p:txBody>
      </p:sp>
      <p:sp>
        <p:nvSpPr>
          <p:cNvPr id="693" name="CustomShape 38"/>
          <p:cNvSpPr/>
          <p:nvPr/>
        </p:nvSpPr>
        <p:spPr>
          <a:xfrm>
            <a:off x="4535280" y="3937680"/>
            <a:ext cx="55148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LKW-Anteil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Verringerung wirksam und wenn möglich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anzustreben (lokal / zeitlich)</a:t>
            </a:r>
            <a:endParaRPr/>
          </a:p>
        </p:txBody>
      </p:sp>
      <p:sp>
        <p:nvSpPr>
          <p:cNvPr id="694" name="CustomShape 39"/>
          <p:cNvSpPr/>
          <p:nvPr/>
        </p:nvSpPr>
        <p:spPr>
          <a:xfrm>
            <a:off x="6367680" y="1031400"/>
            <a:ext cx="30873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Einfluss auf den Verkehrslärm</a:t>
            </a:r>
            <a:endParaRPr/>
          </a:p>
        </p:txBody>
      </p:sp>
      <p:sp>
        <p:nvSpPr>
          <p:cNvPr id="695" name="Line 40"/>
          <p:cNvSpPr/>
          <p:nvPr/>
        </p:nvSpPr>
        <p:spPr>
          <a:xfrm>
            <a:off x="6430680" y="1386720"/>
            <a:ext cx="3221280" cy="0"/>
          </a:xfrm>
          <a:prstGeom prst="line">
            <a:avLst/>
          </a:prstGeom>
          <a:ln w="22320">
            <a:solidFill>
              <a:schemeClr val="accent6"/>
            </a:solidFill>
            <a:round/>
          </a:ln>
        </p:spPr>
      </p:sp>
      <p:sp>
        <p:nvSpPr>
          <p:cNvPr id="696" name="CustomShape 41"/>
          <p:cNvSpPr/>
          <p:nvPr/>
        </p:nvSpPr>
        <p:spPr>
          <a:xfrm>
            <a:off x="295560" y="4626360"/>
            <a:ext cx="181080" cy="17064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360">
            <a:noFill/>
          </a:ln>
          <a:scene3d>
            <a:camera prst="orthographicFront">
              <a:rot lat="0" lon="0" rev="16200000"/>
            </a:camera>
            <a:lightRig dir="t" rig="threePt"/>
          </a:scene3d>
        </p:spPr>
        <p:style>
          <a:lnRef idx="0"/>
          <a:fillRef idx="0"/>
          <a:effectRef idx="0"/>
          <a:fontRef idx="minor"/>
        </p:style>
      </p:sp>
      <p:sp>
        <p:nvSpPr>
          <p:cNvPr id="697" name="CustomShape 42"/>
          <p:cNvSpPr/>
          <p:nvPr/>
        </p:nvSpPr>
        <p:spPr>
          <a:xfrm>
            <a:off x="298080" y="5109840"/>
            <a:ext cx="181080" cy="17064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360">
            <a:noFill/>
          </a:ln>
          <a:scene3d>
            <a:camera prst="orthographicFront">
              <a:rot lat="0" lon="0" rev="16200000"/>
            </a:camera>
            <a:lightRig dir="t" rig="threePt"/>
          </a:scene3d>
        </p:spPr>
        <p:style>
          <a:lnRef idx="0"/>
          <a:fillRef idx="0"/>
          <a:effectRef idx="0"/>
          <a:fontRef idx="minor"/>
        </p:style>
      </p:sp>
      <p:pic>
        <p:nvPicPr>
          <p:cNvPr id="698" name="Picture 20" descr=""/>
          <p:cNvPicPr/>
          <p:nvPr/>
        </p:nvPicPr>
        <p:blipFill>
          <a:blip r:embed="rId4"/>
          <a:stretch/>
        </p:blipFill>
        <p:spPr>
          <a:xfrm>
            <a:off x="388800" y="2017440"/>
            <a:ext cx="2656080" cy="1862280"/>
          </a:xfrm>
          <a:prstGeom prst="rect">
            <a:avLst/>
          </a:prstGeom>
          <a:ln>
            <a:noFill/>
          </a:ln>
        </p:spPr>
      </p:pic>
      <p:pic>
        <p:nvPicPr>
          <p:cNvPr id="699" name="Picture 24" descr=""/>
          <p:cNvPicPr/>
          <p:nvPr/>
        </p:nvPicPr>
        <p:blipFill>
          <a:blip r:embed="rId5"/>
          <a:stretch/>
        </p:blipFill>
        <p:spPr>
          <a:xfrm>
            <a:off x="3772080" y="6092280"/>
            <a:ext cx="591480" cy="315360"/>
          </a:xfrm>
          <a:prstGeom prst="rect">
            <a:avLst/>
          </a:prstGeom>
          <a:ln>
            <a:noFill/>
          </a:ln>
        </p:spPr>
      </p:pic>
      <p:sp>
        <p:nvSpPr>
          <p:cNvPr id="700" name="CustomShape 43"/>
          <p:cNvSpPr/>
          <p:nvPr/>
        </p:nvSpPr>
        <p:spPr>
          <a:xfrm>
            <a:off x="4535280" y="6076800"/>
            <a:ext cx="5362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Passive Maßnahmen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lokal sehr wirkungsvoll</a:t>
            </a:r>
            <a:endParaRPr/>
          </a:p>
        </p:txBody>
      </p:sp>
      <p:sp>
        <p:nvSpPr>
          <p:cNvPr id="701" name="CustomShape 44"/>
          <p:cNvSpPr/>
          <p:nvPr/>
        </p:nvSpPr>
        <p:spPr>
          <a:xfrm>
            <a:off x="308880" y="5845320"/>
            <a:ext cx="181080" cy="17064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360">
            <a:noFill/>
          </a:ln>
          <a:scene3d>
            <a:camera prst="orthographicFront">
              <a:rot lat="0" lon="0" rev="16200000"/>
            </a:camera>
            <a:lightRig dir="t" rig="threePt"/>
          </a:scene3d>
        </p:spPr>
        <p:style>
          <a:lnRef idx="0"/>
          <a:fillRef idx="0"/>
          <a:effectRef idx="0"/>
          <a:fontRef idx="minor"/>
        </p:style>
      </p:sp>
      <p:sp>
        <p:nvSpPr>
          <p:cNvPr id="702" name="Line 45"/>
          <p:cNvSpPr/>
          <p:nvPr/>
        </p:nvSpPr>
        <p:spPr>
          <a:xfrm>
            <a:off x="3731760" y="5966640"/>
            <a:ext cx="2550600" cy="0"/>
          </a:xfrm>
          <a:prstGeom prst="line">
            <a:avLst/>
          </a:prstGeom>
          <a:ln w="12600">
            <a:solidFill>
              <a:schemeClr val="accent6"/>
            </a:solidFill>
            <a:custDash>
              <a:ds d="280000%" sp="105000%"/>
            </a:custDash>
            <a:round/>
          </a:ln>
        </p:spPr>
      </p:sp>
      <p:pic>
        <p:nvPicPr>
          <p:cNvPr id="703" name="" descr=""/>
          <p:cNvPicPr/>
          <p:nvPr/>
        </p:nvPicPr>
        <p:blipFill>
          <a:blip r:embed="rId6"/>
          <a:stretch/>
        </p:blipFill>
        <p:spPr>
          <a:xfrm>
            <a:off x="3759120" y="3720960"/>
            <a:ext cx="584280" cy="6476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ustomShape 1"/>
          <p:cNvSpPr/>
          <p:nvPr/>
        </p:nvSpPr>
        <p:spPr>
          <a:xfrm>
            <a:off x="425520" y="898560"/>
            <a:ext cx="920880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Roll- und Antriebsgeräusch für verschiedene Geschwindigkeiten</a:t>
            </a:r>
            <a:endParaRPr/>
          </a:p>
        </p:txBody>
      </p:sp>
      <p:sp>
        <p:nvSpPr>
          <p:cNvPr id="705" name="Line 2"/>
          <p:cNvSpPr/>
          <p:nvPr/>
        </p:nvSpPr>
        <p:spPr>
          <a:xfrm>
            <a:off x="974520" y="5805360"/>
            <a:ext cx="78789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706" name="CustomShape 3"/>
          <p:cNvSpPr/>
          <p:nvPr/>
        </p:nvSpPr>
        <p:spPr>
          <a:xfrm>
            <a:off x="2224080" y="5943600"/>
            <a:ext cx="67863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Die Reifen / Fahrbahn-Geräusche sind schon ab geringen Geschwindigkeiten dominant.</a:t>
            </a:r>
            <a:endParaRPr/>
          </a:p>
        </p:txBody>
      </p:sp>
      <p:sp>
        <p:nvSpPr>
          <p:cNvPr id="707" name="CustomShape 4"/>
          <p:cNvSpPr/>
          <p:nvPr/>
        </p:nvSpPr>
        <p:spPr>
          <a:xfrm rot="5400000">
            <a:off x="1961640" y="6028560"/>
            <a:ext cx="215640" cy="191880"/>
          </a:xfrm>
          <a:prstGeom prst="triangle">
            <a:avLst>
              <a:gd name="adj" fmla="val 21600"/>
            </a:avLst>
          </a:prstGeom>
          <a:solidFill>
            <a:srgbClr val="006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CustomShape 5"/>
          <p:cNvSpPr/>
          <p:nvPr/>
        </p:nvSpPr>
        <p:spPr>
          <a:xfrm>
            <a:off x="3364920" y="5032440"/>
            <a:ext cx="183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Geschwindigkeit</a:t>
            </a:r>
            <a:endParaRPr/>
          </a:p>
        </p:txBody>
      </p:sp>
      <p:sp>
        <p:nvSpPr>
          <p:cNvPr id="709" name="CustomShape 6"/>
          <p:cNvSpPr/>
          <p:nvPr/>
        </p:nvSpPr>
        <p:spPr>
          <a:xfrm>
            <a:off x="6847920" y="4937040"/>
            <a:ext cx="676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km/h</a:t>
            </a:r>
            <a:endParaRPr/>
          </a:p>
        </p:txBody>
      </p:sp>
      <p:sp>
        <p:nvSpPr>
          <p:cNvPr id="710" name="CustomShape 7"/>
          <p:cNvSpPr/>
          <p:nvPr/>
        </p:nvSpPr>
        <p:spPr>
          <a:xfrm rot="16200000">
            <a:off x="84240" y="3025080"/>
            <a:ext cx="11073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Intensität</a:t>
            </a:r>
            <a:endParaRPr/>
          </a:p>
        </p:txBody>
      </p:sp>
      <p:sp>
        <p:nvSpPr>
          <p:cNvPr id="711" name="CustomShape 8"/>
          <p:cNvSpPr/>
          <p:nvPr/>
        </p:nvSpPr>
        <p:spPr>
          <a:xfrm>
            <a:off x="1730160" y="1549440"/>
            <a:ext cx="383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%</a:t>
            </a:r>
            <a:endParaRPr/>
          </a:p>
        </p:txBody>
      </p:sp>
      <p:sp>
        <p:nvSpPr>
          <p:cNvPr id="712" name="CustomShape 9"/>
          <p:cNvSpPr/>
          <p:nvPr/>
        </p:nvSpPr>
        <p:spPr>
          <a:xfrm>
            <a:off x="5438880" y="5546880"/>
            <a:ext cx="3974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000000"/>
                </a:solidFill>
                <a:latin typeface="Arial"/>
              </a:rPr>
              <a:t>Quelle: „Lärmmindernde Fahrbahnbeläge, UBA 28/2009</a:t>
            </a:r>
            <a:endParaRPr/>
          </a:p>
        </p:txBody>
      </p:sp>
      <p:sp>
        <p:nvSpPr>
          <p:cNvPr id="713" name="CustomShape 10"/>
          <p:cNvSpPr/>
          <p:nvPr/>
        </p:nvSpPr>
        <p:spPr>
          <a:xfrm>
            <a:off x="5553720" y="2523960"/>
            <a:ext cx="14428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Rollger. LKW</a:t>
            </a:r>
            <a:endParaRPr/>
          </a:p>
        </p:txBody>
      </p:sp>
      <p:sp>
        <p:nvSpPr>
          <p:cNvPr id="714" name="CustomShape 11"/>
          <p:cNvSpPr/>
          <p:nvPr/>
        </p:nvSpPr>
        <p:spPr>
          <a:xfrm>
            <a:off x="5501520" y="3476520"/>
            <a:ext cx="1875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Antriebsger. LKW</a:t>
            </a:r>
            <a:endParaRPr/>
          </a:p>
        </p:txBody>
      </p:sp>
      <p:sp>
        <p:nvSpPr>
          <p:cNvPr id="715" name="CustomShape 12"/>
          <p:cNvSpPr/>
          <p:nvPr/>
        </p:nvSpPr>
        <p:spPr>
          <a:xfrm>
            <a:off x="7443000" y="2092320"/>
            <a:ext cx="19947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Rollgeräusch PKW</a:t>
            </a:r>
            <a:endParaRPr/>
          </a:p>
        </p:txBody>
      </p:sp>
      <p:sp>
        <p:nvSpPr>
          <p:cNvPr id="716" name="CustomShape 13"/>
          <p:cNvSpPr/>
          <p:nvPr/>
        </p:nvSpPr>
        <p:spPr>
          <a:xfrm>
            <a:off x="7473600" y="3946680"/>
            <a:ext cx="24274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Antriebsgeräusch PKW</a:t>
            </a:r>
            <a:endParaRPr/>
          </a:p>
        </p:txBody>
      </p:sp>
      <p:pic>
        <p:nvPicPr>
          <p:cNvPr id="717" name="" descr=""/>
          <p:cNvPicPr/>
          <p:nvPr/>
        </p:nvPicPr>
        <p:blipFill>
          <a:blip r:embed="rId1"/>
          <a:stretch/>
        </p:blipFill>
        <p:spPr>
          <a:xfrm>
            <a:off x="584280" y="1625760"/>
            <a:ext cx="8813880" cy="35560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718" name="CustomShape 1"/><p:cNvSpPr/><p:nvPr/></p:nvSpPr><p:spPr><a:xfrm><a:off x="425520" y="898560"/><a:ext cx="9208800" cy="684000"/></a:xfrm><a:prstGeom prst="rect"><a:avLst></a:avLst></a:prstGeom><a:noFill/><a:ln><a:noFill/></a:ln></p:spPr><p:style><a:lnRef idx="0"/><a:fillRef idx="0"/><a:effectRef idx="0"/><a:fontRef idx="minor"/></p:style><p:txBody><a:bodyPr lIns="0" rIns="0" tIns="0" bIns="0"/><a:p><a:pPr><a:lnSpc><a:spcPct val="100000"/></a:lnSpc></a:pPr><a:r><a:rPr b="1" lang="de-DE" sz="2000" strike="noStrike"><a:solidFill><a:srgbClr val="003366"/></a:solidFill><a:latin typeface="Arial"/></a:rPr><a:t>Lärmmathematik</a:t></a:r><a:endParaRPr/></a:p></p:txBody></p:sp><p:sp><p:nvSpPr><p:cNvPr id="719" name="CustomShape 2"/><p:cNvSpPr/><p:nvPr/></p:nvSpPr><p:spPr><a:xfrm><a:off x="351360" y="1874880"/><a:ext cx="2206440" cy="155052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><a:lnSpc><a:spcPct val="100000"/></a:lnSpc></a:pPr><a:r><a:rPr lang="de-DE" sz="1600" strike="noStrike"><a:solidFill><a:srgbClr val="000000"/></a:solidFill><a:latin typeface="Arial"/></a:rPr><a:t> </a:t></a:r><a:r><a:rPr b="1" lang="de-DE" sz="1600" strike="noStrike"><a:solidFill><a:srgbClr val="000000"/></a:solidFill><a:latin typeface="Arial"/></a:rPr><a:t>Addition von Pegeln</a:t></a:r><a:endParaRPr/></a:p><a:p><a:pPr><a:lnSpc><a:spcPct val="100000"/></a:lnSpc></a:pPr><a:r><a:rPr lang="de-DE" sz="1600" strike="noStrike"><a:solidFill><a:srgbClr val="000000"/></a:solidFill><a:latin typeface="Arial"/></a:rPr><a:t>  </a:t></a:r><a:r><a:rPr lang="de-DE" sz="1600" strike="noStrike"><a:solidFill><a:srgbClr val="000000"/></a:solidFill><a:latin typeface="Arial"/></a:rPr><a:t>(&quot;Momentaufnahme&quot;)</a:t></a:r><a:endParaRPr/></a:p><a:p><a:pPr><a:lnSpc><a:spcPct val="100000"/></a:lnSpc></a:pPr><a:endParaRPr/></a:p><a:p><a:pPr><a:lnSpc><a:spcPct val="100000"/></a:lnSpc></a:pPr><a:endParaRPr/></a:p><a:p><a:pPr><a:lnSpc><a:spcPct val="100000"/></a:lnSpc></a:pPr><a:endParaRPr/></a:p><a:p><a:pPr><a:lnSpc><a:spcPct val="100000"/></a:lnSpc></a:pPr><a:endParaRPr/></a:p></p:txBody></p:sp><p:sp><p:nvSpPr><p:cNvPr id="720" name="CustomShape 3"/><p:cNvSpPr/><p:nvPr/></p:nvSpPr><p:spPr><a:xfrm><a:off x="3201840" y="2863800"/><a:ext cx="183960" cy="336240"/></a:xfrm><a:prstGeom prst="rect"><a:avLst></a:avLst></a:prstGeom><a:noFill/><a:ln><a:noFill/></a:ln></p:spPr><p:style><a:lnRef idx="0"/><a:fillRef idx="0"/><a:effectRef idx="0"/><a:fontRef idx="minor"/></p:style></p:sp><p:sp><p:nvSpPr><p:cNvPr id="721" name="CustomShape 4"/><p:cNvSpPr/><p:nvPr/></p:nvSpPr><p:spPr><a:xfrm><a:off x="3092400" y="1917720"/><a:ext cx="2348280" cy="82044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><a:lnSpc><a:spcPct val="100000"/></a:lnSpc></a:pPr><a:r><a:rPr lang="de-DE" sz="1600" strike="noStrike"><a:solidFill><a:srgbClr val="000000"/></a:solidFill><a:latin typeface="Arial"/></a:rPr><a:t>50 dB + 50 dB  =  53 dB</a:t></a:r><a:endParaRPr/></a:p><a:p><a:pPr><a:lnSpc><a:spcPct val="100000"/></a:lnSpc></a:pPr><a:endParaRPr/></a:p><a:p><a:pPr><a:lnSpc><a:spcPct val="100000"/></a:lnSpc></a:pPr><a:endParaRPr/></a:p></p:txBody></p:sp><p:sp><p:nvSpPr><p:cNvPr id="722" name="CustomShape 5"/><p:cNvSpPr/><p:nvPr/></p:nvSpPr><p:spPr><a:xfrm><a:off x="6476400" y="2433600"/><a:ext cx="3285360" cy="57708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 algn="ctr"><a:lnSpc><a:spcPct val="100000"/></a:lnSpc></a:pPr><a:r><a:rPr lang="de-DE" sz="1600" strike="noStrike"><a:solidFill><a:srgbClr val="000000"/></a:solidFill><a:latin typeface="Arial"/></a:rPr><a:t>Bei Differenzen &gt; 10 dB </a:t></a:r><a:endParaRPr/></a:p><a:p><a:pPr algn="ctr"><a:lnSpc><a:spcPct val="100000"/></a:lnSpc></a:pPr><a:r><a:rPr lang="de-DE" sz="1600" strike="noStrike"><a:solidFill><a:srgbClr val="000000"/></a:solidFill><a:latin typeface="Arial"/></a:rPr><a:t>kein Einfluss des kleineren Wertes</a:t></a:r><a:endParaRPr/></a:p></p:txBody></p:sp><p:sp><p:nvSpPr><p:cNvPr id="723" name="CustomShape 6"/><p:cNvSpPr/><p:nvPr/></p:nvSpPr><p:spPr><a:xfrm><a:off x="6574680" y="4691160"/><a:ext cx="3088800" cy="82044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 algn="ctr"><a:lnSpc><a:spcPct val="100000"/></a:lnSpc></a:pPr><a:r><a:rPr lang="de-DE" sz="1600" strike="noStrike" u="sng"><a:solidFill><a:srgbClr val="000000"/></a:solidFill><a:latin typeface="Arial"/></a:rPr><a:t>Maßnahmen sollten sich </a:t></a:r><a:endParaRPr/></a:p><a:p><a:pPr algn="ctr"><a:lnSpc><a:spcPct val="100000"/></a:lnSpc></a:pPr><a:r><a:rPr lang="de-DE" sz="1600" strike="noStrike" u="sng"><a:solidFill><a:srgbClr val="000000"/></a:solidFill><a:latin typeface="Arial"/></a:rPr><a:t>auf die größten &quot;Beitragsleister&quot; </a:t></a:r><a:endParaRPr/></a:p><a:p><a:pPr algn="ctr"><a:lnSpc><a:spcPct val="100000"/></a:lnSpc></a:pPr><a:r><a:rPr lang="de-DE" sz="1600" strike="noStrike" u="sng"><a:solidFill><a:srgbClr val="000000"/></a:solidFill><a:latin typeface="Arial"/></a:rPr><a:t>fokussieren !</a:t></a:r><a:endParaRPr/></a:p></p:txBody></p:sp><p:sp><p:nvSpPr><p:cNvPr id="724" name="Line 7"/><p:cNvSpPr/><p:nvPr/></p:nvSpPr><p:spPr><a:xfrm flipH="1"><a:off x="3006720" y="1731960"/><a:ext cx="2880" cy="4348080"/></a:xfrm><a:prstGeom prst="line"><a:avLst/></a:prstGeom><a:ln w="9360"><a:solidFill><a:srgbClr val="0066ff"/></a:solidFill><a:round/></a:ln></p:spPr></p:sp><p:sp><p:nvSpPr><p:cNvPr id="725" name="Line 8"/><p:cNvSpPr/><p:nvPr/></p:nvSpPr><p:spPr><a:xfrm flipH="1"><a:off x="6246720" y="1731960"/><a:ext cx="3240" cy="4348080"/></a:xfrm><a:prstGeom prst="line"><a:avLst/></a:prstGeom><a:ln w="9360"><a:solidFill><a:srgbClr val="0066ff"/></a:solidFill><a:round/></a:ln></p:spPr></p:sp><p:sp><p:nvSpPr><p:cNvPr id="726" name="Line 9"/><p:cNvSpPr/><p:nvPr/></p:nvSpPr><p:spPr><a:xfrm><a:off x="226800" y="3674880"/><a:ext cx="9361440" cy="0"/></a:xfrm><a:prstGeom prst="line"><a:avLst/></a:prstGeom><a:ln w="9360"><a:solidFill><a:srgbClr val="0066ff"/></a:solidFill><a:round/></a:ln></p:spPr></p:sp><p:sp><p:nvSpPr><p:cNvPr id="727" name="CustomShape 10"/><p:cNvSpPr/><p:nvPr/></p:nvSpPr><p:spPr><a:xfrm><a:off x="6495120" y="1938240"/><a:ext cx="3346560" cy="33372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 algn="ctr"><a:lnSpc><a:spcPct val="100000"/></a:lnSpc></a:pPr><a:r><a:rPr lang="de-DE" sz="1600" strike="noStrike"><a:solidFill><a:srgbClr val="000000"/></a:solidFill><a:latin typeface="Arial"/></a:rPr><a:t>+3 dB bei Verdopplung der Quellen</a:t></a:r><a:endParaRPr/></a:p></p:txBody></p:sp><p:sp><p:nvSpPr><p:cNvPr id="728" name="Line 11"/><p:cNvSpPr/><p:nvPr/></p:nvSpPr><p:spPr><a:xfrm><a:off x="6003720" y="2582640"/><a:ext cx="418680" cy="0"/></a:xfrm><a:prstGeom prst="line"><a:avLst/></a:prstGeom><a:ln w="9360"><a:solidFill><a:schemeClr val="tx1"/></a:solidFill><a:round/></a:ln></p:spPr></p:sp><p:sp><p:nvSpPr><p:cNvPr id="729" name="CustomShape 12"/><p:cNvSpPr/><p:nvPr/></p:nvSpPr><p:spPr><a:xfrm rot="5400000"><a:off x="6409800" y="2564280"/><a:ext cx="70920" cy="41040"/></a:xfrm><a:prstGeom prst="triangle"><a:avLst><a:gd name="adj" fmla="val 21600"/></a:avLst></a:prstGeom><a:solidFill><a:schemeClr val="tx1"/></a:solidFill><a:ln><a:noFill/></a:ln></p:spPr><p:style><a:lnRef idx="0"/><a:fillRef idx="0"/><a:effectRef idx="0"/><a:fontRef idx="minor"/></p:style></p:sp><p:sp><p:nvSpPr><p:cNvPr id="730" name="Line 13"/><p:cNvSpPr/><p:nvPr/></p:nvSpPr><p:spPr><a:xfrm><a:off x="6003720" y="2125440"/><a:ext cx="418680" cy="0"/></a:xfrm><a:prstGeom prst="line"><a:avLst/></a:prstGeom><a:ln w="9360"><a:solidFill><a:schemeClr val="tx1"/></a:solidFill><a:round/></a:ln></p:spPr></p:sp><p:sp><p:nvSpPr><p:cNvPr id="731" name="CustomShape 14"/><p:cNvSpPr/><p:nvPr/></p:nvSpPr><p:spPr><a:xfrm rot="5400000"><a:off x="6409800" y="2107080"/><a:ext cx="70920" cy="41040"/></a:xfrm><a:prstGeom prst="triangle"><a:avLst><a:gd name="adj" fmla="val 21600"/></a:avLst></a:prstGeom><a:solidFill><a:schemeClr val="tx1"/></a:solidFill><a:ln><a:noFill/></a:ln></p:spPr><p:style><a:lnRef idx="0"/><a:fillRef idx="0"/><a:effectRef idx="0"/><a:fontRef idx="minor"/></p:style></p:sp><p:sp><p:nvSpPr><p:cNvPr id="732" name="CustomShape 15"/><p:cNvSpPr/><p:nvPr/></p:nvSpPr><p:spPr><a:xfrm><a:off x="5557680" y="2176560"/><a:ext cx="309240" cy="30456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 algn="ctr"><a:lnSpc><a:spcPct val="100000"/></a:lnSpc></a:pPr><a:r><a:rPr lang="de-DE" sz="3200" strike="noStrike"><a:solidFill><a:srgbClr val="336699"/></a:solidFill><a:latin typeface="Times New Roman"/></a:rPr><a:t>?!</a:t></a:r><a:endParaRPr/></a:p></p:txBody></p:sp><p:sp><p:nvSpPr><p:cNvPr id="733" name="Line 16"/><p:cNvSpPr/><p:nvPr/></p:nvSpPr><p:spPr><a:xfrm><a:off x="5424480" y="2090520"/><a:ext cx="104760" cy="46080"/></a:xfrm><a:prstGeom prst="line"><a:avLst/></a:prstGeom><a:ln w="9360"><a:solidFill><a:schemeClr val="tx1"/></a:solidFill><a:round/></a:ln></p:spPr></p:sp><p:sp><p:nvSpPr><p:cNvPr id="734" name="Line 17"/><p:cNvSpPr/><p:nvPr/></p:nvSpPr><p:spPr><a:xfrm flipV="1"><a:off x="5424480" y="2549520"/><a:ext cx="104760" cy="45720"/></a:xfrm><a:prstGeom prst="line"><a:avLst/></a:prstGeom><a:ln w="9360"><a:solidFill><a:schemeClr val="tx1"/></a:solidFill><a:round/></a:ln></p:spPr></p:sp><p:sp><p:nvSpPr><p:cNvPr id="735" name="Line 18"/><p:cNvSpPr/><p:nvPr/></p:nvSpPr><p:spPr><a:xfrm><a:off x="4395600" y="4539960"/><a:ext cx="338040" cy="142920"/></a:xfrm><a:prstGeom prst="line"><a:avLst/></a:prstGeom><a:ln w="9360"><a:solidFill><a:schemeClr val="tx1"/></a:solidFill><a:round/></a:ln></p:spPr></p:sp><p:sp><p:nvSpPr><p:cNvPr id="736" name="Line 19"/><p:cNvSpPr/><p:nvPr/></p:nvSpPr><p:spPr><a:xfrm flipV="1"><a:off x="4395600" y="5332320"/><a:ext cx="338040" cy="142920"/></a:xfrm><a:prstGeom prst="line"><a:avLst/></a:prstGeom><a:ln w="9360"><a:solidFill><a:schemeClr val="tx1"/></a:solidFill><a:round/></a:ln></p:spPr></p:sp><p:sp><p:nvSpPr><p:cNvPr id="737" name="CustomShape 20"/><p:cNvSpPr/><p:nvPr/></p:nvSpPr><p:spPr><a:xfrm><a:off x="4985640" y="4711680"/><a:ext cx="1083240" cy="57708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 algn="ctr"><a:lnSpc><a:spcPct val="100000"/></a:lnSpc></a:pPr><a:r><a:rPr lang="de-DE" sz="1600" strike="noStrike"><a:solidFill><a:srgbClr val="000000"/></a:solidFill><a:latin typeface="Arial"/></a:rPr><a:t>63 dB</a:t></a:r><a:endParaRPr/></a:p><a:p><a:pPr algn="ctr"><a:lnSpc><a:spcPct val="100000"/></a:lnSpc></a:pPr><a:r><a:rPr lang="de-DE" sz="1600" strike="noStrike"><a:solidFill><a:srgbClr val="000000"/></a:solidFill><a:latin typeface="Arial"/></a:rPr><a:t>(gemittelt)</a:t></a:r><a:endParaRPr/></a:p></p:txBody></p:sp><p:sp><p:nvSpPr><p:cNvPr id="738" name="Line 21"/><p:cNvSpPr/><p:nvPr/></p:nvSpPr><p:spPr><a:xfrm><a:off x="6032160" y="4975200"/><a:ext cx="418680" cy="0"/></a:xfrm><a:prstGeom prst="line"><a:avLst/></a:prstGeom><a:ln w="9360"><a:solidFill><a:schemeClr val="tx1"/></a:solidFill><a:round/></a:ln></p:spPr></p:sp><p:sp><p:nvSpPr><p:cNvPr id="739" name="CustomShape 22"/><p:cNvSpPr/><p:nvPr/></p:nvSpPr><p:spPr><a:xfrm rot="5400000"><a:off x="6438240" y="4956480"/><a:ext cx="70920" cy="41040"/></a:xfrm><a:prstGeom prst="triangle"><a:avLst><a:gd name="adj" fmla="val 21600"/></a:avLst></a:prstGeom><a:solidFill><a:schemeClr val="tx1"/></a:solidFill><a:ln><a:noFill/></a:ln></p:spPr><p:style><a:lnRef idx="0"/><a:fillRef idx="0"/><a:effectRef idx="0"/><a:fontRef idx="minor"/></p:style></p:sp><p:sp><p:nvSpPr><p:cNvPr id="740" name="CustomShape 23"/><p:cNvSpPr/><p:nvPr/></p:nvSpPr><p:spPr><a:xfrm><a:off x="3095280" y="4038480"/><a:ext cx="1839240" cy="228060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><a:lnSpc><a:spcPct val="100000"/></a:lnSpc></a:pPr><a:endParaRPr/></a:p><a:p><a:pPr><a:lnSpc><a:spcPct val="100000"/></a:lnSpc></a:pPr><a:r><a:rPr lang="de-DE" sz="1600" strike="noStrike"><a:solidFill><a:srgbClr val="000000"/></a:solidFill><a:latin typeface="Arial"/></a:rPr><a:t>   </a:t></a:r><a:r><a:rPr lang="de-DE" sz="1600" strike="noStrike"><a:solidFill><a:srgbClr val="000000"/></a:solidFill><a:latin typeface="Arial"/></a:rPr><a:t>35 dB     </a:t></a:r><a:endParaRPr/></a:p><a:p><a:pPr><a:lnSpc><a:spcPct val="100000"/></a:lnSpc></a:pPr><a:r><a:rPr lang="de-DE" sz="1600" strike="noStrike"><a:solidFill><a:srgbClr val="000000"/></a:solidFill><a:latin typeface="Arial"/></a:rPr><a:t>(23,5 Std.)  </a:t></a:r><a:endParaRPr/></a:p><a:p><a:pPr><a:lnSpc><a:spcPct val="100000"/></a:lnSpc></a:pPr><a:r><a:rPr lang="de-DE" sz="1600" strike="noStrike"><a:solidFill><a:srgbClr val="000000"/></a:solidFill><a:latin typeface="Arial"/></a:rPr><a:t>         </a:t></a:r><a:endParaRPr/></a:p><a:p><a:pPr><a:lnSpc><a:spcPct val="100000"/></a:lnSpc></a:pPr><a:r><a:rPr lang="de-DE" sz="1600" strike="noStrike"><a:solidFill><a:srgbClr val="000000"/></a:solidFill><a:latin typeface="Arial"/></a:rPr><a:t>                        </a:t></a:r><a:endParaRPr/></a:p><a:p><a:pPr><a:lnSpc><a:spcPct val="100000"/></a:lnSpc></a:pPr><a:r><a:rPr lang="de-DE" sz="1600" strike="noStrike"><a:solidFill><a:srgbClr val="000000"/></a:solidFill><a:latin typeface="Arial"/></a:rPr><a:t>   </a:t></a:r><a:r><a:rPr lang="de-DE" sz="1600" strike="noStrike"><a:solidFill><a:srgbClr val="000000"/></a:solidFill><a:latin typeface="Arial"/></a:rPr><a:t>80 dB                 </a:t></a:r><a:endParaRPr/></a:p><a:p><a:pPr><a:lnSpc><a:spcPct val="100000"/></a:lnSpc></a:pPr><a:r><a:rPr lang="de-DE" sz="1600" strike="noStrike"><a:solidFill><a:srgbClr val="000000"/></a:solidFill><a:latin typeface="Arial"/></a:rPr><a:t> </a:t></a:r><a:r><a:rPr lang="de-DE" sz="1600" strike="noStrike"><a:solidFill><a:srgbClr val="000000"/></a:solidFill><a:latin typeface="Arial"/></a:rPr><a:t>(0,5 Std.)</a:t></a:r><a:endParaRPr/></a:p><a:p><a:pPr><a:lnSpc><a:spcPct val="100000"/></a:lnSpc></a:pPr><a:endParaRPr/></a:p><a:p><a:pPr><a:lnSpc><a:spcPct val="100000"/></a:lnSpc></a:pPr><a:endParaRPr/></a:p></p:txBody></p:sp><p:sp><p:nvSpPr><p:cNvPr id="741" name="CustomShape 24"/><p:cNvSpPr/><p:nvPr/></p:nvSpPr><p:spPr><a:xfrm><a:off x="352080" y="4215960"/><a:ext cx="2208240" cy="57708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><a:lnSpc><a:spcPct val="100000"/></a:lnSpc></a:pPr><a:r><a:rPr lang="de-DE" sz="1600" strike="noStrike"><a:solidFill><a:srgbClr val="000000"/></a:solidFill><a:latin typeface="Arial"/></a:rPr><a:t> </a:t></a:r><a:r><a:rPr b="1" lang="de-DE" sz="1600" strike="noStrike"><a:solidFill><a:srgbClr val="000000"/></a:solidFill><a:latin typeface="Arial"/></a:rPr><a:t>Energetisches Mittel</a:t></a:r><a:endParaRPr/></a:p><a:p><a:pPr><a:lnSpc><a:spcPct val="100000"/></a:lnSpc></a:pPr><a:r><a:rPr lang="de-DE" sz="1600" strike="noStrike"><a:solidFill><a:srgbClr val="000000"/></a:solidFill><a:latin typeface="Arial"/></a:rPr><a:t>     </a:t></a:r><a:r><a:rPr lang="de-DE" sz="1600" strike="noStrike"><a:solidFill><a:srgbClr val="000000"/></a:solidFill><a:latin typeface="Arial"/></a:rPr><a:t>(über der Zeit)</a:t></a:r><a:endParaRPr/></a:p></p:txBody></p:sp><p:sp><p:nvSpPr><p:cNvPr id="742" name="CustomShape 25"/><p:cNvSpPr/><p:nvPr/></p:nvSpPr><p:spPr><a:xfrm><a:off x="3092400" y="2416320"/><a:ext cx="2348280" cy="57708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/><a:p><a:pPr><a:lnSpc><a:spcPct val="100000"/></a:lnSpc></a:pPr><a:r><a:rPr lang="de-DE" sz="1600" strike="noStrike"><a:solidFill><a:srgbClr val="000000"/></a:solidFill><a:latin typeface="Arial"/></a:rPr><a:t>35 dB + 50 dB  =  50 dB</a:t></a:r><a:endParaRPr/></a:p><a:p><a:pPr><a:lnSpc><a:spcPct val="100000"/></a:lnSpc></a:pPr><a:endParaRPr/></a:p></p:txBody></p:sp><p:pic><p:nvPicPr><p:cNvPr id="743" name="" descr=""/><p:cNvPicPr/><p:nvPr/></p:nvPicPr><p:blipFill><a:blip r:embed="rId1"></a:blip><a:stretch/></p:blipFill><p:spPr><a:xfrm><a:off x="88920" y="4915080"/><a:ext cx="2692440" cy="647640"/></a:xfrm><a:prstGeom prst="rect"><a:avLst/></a:prstGeom><a:ln><a:noFill/></a:ln></p:spPr></p:pic><p:pic><p:nvPicPr><p:cNvPr id="744" name="" descr=""/><p:cNvPicPr/><p:nvPr/></p:nvPicPr><p:blipFill><a:blip r:embed="rId2"></a:blip><a:stretch/></p:blipFill><p:spPr><a:xfrm><a:off x="228600" y="2438280"/><a:ext cx="2425680" cy="647640"/></a:xfrm><a:prstGeom prst="rect"><a:avLst/></a:prstGeom><a:ln><a:noFill/></a:ln></p:spPr></p:pic></p:spTree></p:cSld><p:timing><p:tnLst><p:par><p:cTn id="244" dur="indefinite" restart="never" nodeType="tmRoot"><p:childTnLst><p:seq><p:cTn id="245" dur="indefinite" nodeType="mainSeq"><p:childTnLst><p:par><p:cTn id="246" fill="hold"><p:stCondLst><p:cond delay="indefinite"/></p:stCondLst><p:childTnLst><p:par><p:cTn id="247" fill="hold"><p:stCondLst><p:cond delay="0"/></p:stCondLst><p:childTnLst><p:par><p:cTn id="248" nodeType="clickEffect" fill="hold" presetClass="entr" presetID="1"><p:stCondLst><p:cond delay="0"/></p:stCondLst><p:endCondLst><p:cond delay="5000"/></p:stCondLst><p:childTnLst><p:set><p:cBhvr><p:cTn id="249" dur="1" fill="hold"><p:stCondLst><p:cond delay="0"/></p:stCondLst></p:cTn><p:tgtEl><p:spTgt spid="720"></p:spTgt></p:tgtEl><p:attrNameLst><p:attrName>style.visibility</p:attrName></p:attrNameLst></p:cBhvr><p:to><p:strVal val="visible"/></p:to></p:set></p:childTnLst></p:cTn></p:par><p:par><p:cTn id="250" nodeType="withEffect" fill="hold" presetClass="entr" presetID="1"><p:stCondLst><p:cond delay="0"/></p:stCondLst><p:childTnLst><p:set><p:cBhvr><p:cTn id="251" dur="1" fill="hold"><p:stCondLst><p:cond delay="0"/></p:stCondLst></p:cTn><p:tgtEl><p:spTgt spid="722"></p:spTgt></p:tgtEl><p:attrNameLst><p:attrName>style.visibility</p:attrName></p:attrNameLst></p:cBhvr><p:to><p:strVal val="visible"/></p:to></p:set></p:childTnLst></p:cTn></p:par><p:par><p:cTn id="252" nodeType="withEffect" fill="hold" presetClass="entr" presetID="1"><p:stCondLst><p:cond delay="0"/></p:stCondLst><p:childTnLst><p:set><p:cBhvr><p:cTn id="253" dur="1" fill="hold"><p:stCondLst><p:cond delay="0"/></p:stCondLst></p:cTn><p:tgtEl><p:spTgt spid="-1"></p:spTgt></p:tgtEl><p:attrNameLst><p:attrName>style.visibility</p:attrName></p:attrNameLst></p:cBhvr><p:to><p:strVal val="visible"/></p:to></p:set></p:childTnLst></p:cTn></p:par><p:par><p:cTn id="254" nodeType="withEffect" fill="hold" presetClass="entr" presetID="1"><p:stCondLst><p:cond delay="0"/></p:stCondLst><p:childTnLst><p:set><p:cBhvr><p:cTn id="255" dur="1" fill="hold"><p:stCondLst><p:cond delay="0"/></p:stCondLst></p:cTn><p:tgtEl><p:spTgt spid="734"></p:spTgt></p:tgtEl><p:attrNameLst><p:attrName>style.visibility</p:attrName></p:attrNameLst></p:cBhvr><p:to><p:strVal val="visible"/></p:to></p:set></p:childTnLst></p:cTn></p:par><p:par><p:cTn id="256" nodeType="withEffect" fill="hold" presetClass="entr" presetID="1"><p:stCondLst><p:cond delay="0"/></p:stCondLst><p:childTnLst><p:set><p:cBhvr><p:cTn id="257" dur="1" fill="hold"><p:stCondLst><p:cond delay="0"/></p:stCondLst></p:cTn><p:tgtEl><p:spTgt spid="742"></p:spTgt></p:tgtEl><p:attrNameLst><p:attrName>style.visibility</p:attrName></p:attrNameLst></p:cBhvr><p:to><p:strVal val="visible"/></p:to></p:set></p:childTnLst></p:cTn></p:par><p:par><p:cTn id="258" nodeType="withEffect" fill="hold" presetClass="entr" presetID="1"><p:stCondLst><p:cond delay="0"/></p:stCondLst><p:childTnLst><p:set><p:cBhvr><p:cTn id="259" dur="1" fill="hold"><p:stCondLst><p:cond delay="0"/></p:stCondLst></p:cTn><p:tgtEl><p:spTgt spid="732"></p:spTgt></p:tgtEl><p:attrNameLst><p:attrName>style.visibility</p:attrName></p:attrNameLst></p:cBhvr><p:to><p:strVal val="visible"/></p:to></p:set></p:childTnLst></p:cTn></p:par><p:par><p:cTn id="260" nodeType="withEffect" fill="hold" presetClass="entr" presetID="1"><p:stCondLst><p:cond delay="0"/></p:stCondLst><p:childTnLst><p:set><p:cBhvr><p:cTn id="261" dur="1" fill="hold"><p:stCondLst><p:cond delay="0"/></p:stCondLst></p:cTn><p:tgtEl><p:spTgt spid="733"></p:spTgt></p:tgtEl><p:attrNameLst><p:attrName>style.visibility</p:attrName></p:attrNameLst></p:cBhvr><p:to><p:strVal val="visible"/></p:to></p:set></p:childTnLst></p:cTn></p:par></p:childTnLst></p:cTn></p:par></p:childTnLst></p:cTn></p:par><p:par><p:cTn id="262" fill="hold"><p:stCondLst><p:cond delay="indefinite"/></p:stCondLst><p:childTnLst><p:par><p:cTn id="263" fill="hold"><p:stCondLst><p:cond delay="0"/></p:stCondLst><p:childTnLst><p:par><p:cTn id="264" nodeType="clickEffect" fill="hold" presetClass="entr" presetID="1"><p:stCondLst><p:cond delay="0"/></p:stCondLst><p:childTnLst><p:set><p:cBhvr><p:cTn id="265" dur="1" fill="hold"><p:stCondLst><p:cond delay="0"/></p:stCondLst></p:cTn><p:tgtEl><p:spTgt spid="723"></p:spTgt></p:tgtEl><p:attrNameLst><p:attrName>style.visibility</p:attrName></p:attrNameLst></p:cBhvr><p:to><p:strVal val="visible"/></p:to></p:set></p:childTnLst></p:cTn></p:par><p:par><p:cTn id="266" nodeType="withEffect" fill="hold" presetClass="entr" presetID="1"><p:stCondLst><p:cond delay="0"/></p:stCondLst><p:childTnLst><p:set><p:cBhvr><p:cTn id="267" dur="1" fill="hold"><p:stCondLst><p:cond delay="0"/></p:stCondLst></p:cTn><p:tgtEl><p:spTgt spid="-1"></p:spTgt></p:tgtEl><p:attrNameLst><p:attrName>style.visibility</p:attrName></p:attrNameLst></p:cBhvr><p:to><p:strVal val="visible"/></p:to></p:set></p:childTnLst></p:cTn></p:par><p:par><p:cTn id="268" nodeType="withEffect" fill="hold" presetClass="entr" presetID="1"><p:stCondLst><p:cond delay="0"/></p:stCondLst><p:childTnLst><p:set><p:cBhvr><p:cTn id="269" dur="1" fill="hold"><p:stCondLst><p:cond delay="0"/></p:stCondLst></p:cTn><p:tgtEl><p:spTgt spid="735"></p:spTgt></p:tgtEl><p:attrNameLst><p:attrName>style.visibility</p:attrName></p:attrNameLst></p:cBhvr><p:to><p:strVal val="visible"/></p:to></p:set></p:childTnLst></p:cTn></p:par><p:par><p:cTn id="270" nodeType="withEffect" fill="hold" presetClass="entr" presetID="1"><p:stCondLst><p:cond delay="0"/></p:stCondLst><p:childTnLst><p:set><p:cBhvr><p:cTn id="271" dur="1" fill="hold"><p:stCondLst><p:cond delay="0"/></p:stCondLst></p:cTn><p:tgtEl><p:spTgt spid="736"></p:spTgt></p:tgtEl><p:attrNameLst><p:attrName>style.visibility</p:attrName></p:attrNameLst></p:cBhvr><p:to><p:strVal val="visible"/></p:to></p:set></p:childTnLst></p:cTn></p:par><p:par><p:cTn id="272" nodeType="withEffect" fill="hold" presetClass="entr" presetID="1"><p:stCondLst><p:cond delay="0"/></p:stCondLst><p:childTnLst><p:set><p:cBhvr><p:cTn id="273" dur="1" fill="hold"><p:stCondLst><p:cond delay="0"/></p:stCondLst></p:cTn><p:tgtEl><p:spTgt spid="737"></p:spTgt></p:tgtEl><p:attrNameLst><p:attrName>style.visibility</p:attrName></p:attrNameLst></p:cBhvr><p:to><p:strVal val="visible"/></p:to></p:set></p:childTnLst></p:cTn></p:par><p:par><p:cTn id="274" nodeType="withEffect" fill="hold" presetClass="entr" presetID="1"><p:stCondLst><p:cond delay="0"/></p:stCondLst><p:childTnLst><p:set><p:cBhvr><p:cTn id="275" dur="1" fill="hold"><p:stCondLst><p:cond delay="0"/></p:stCondLst></p:cTn><p:tgtEl><p:spTgt spid="-1"></p:spTgt></p:tgtEl><p:attrNameLst><p:attrName>style.visibility</p:attrName></p:attrNameLst></p:cBhvr><p:to><p:strVal val="visible"/></p:to></p:set></p:childTnLst></p:cTn></p:par><p:par><p:cTn id="276" nodeType="withEffect" fill="hold" presetClass="entr" presetID="1"><p:stCondLst><p:cond delay="0"/></p:stCondLst><p:childTnLst><p:set><p:cBhvr><p:cTn id="277" dur="1" fill="hold"><p:stCondLst><p:cond delay="0"/></p:stCondLst></p:cTn><p:tgtEl><p:spTgt spid="740"></p:spTgt></p:tgtEl><p:attrNameLst><p:attrName>style.visibility</p:attrName></p:attrNameLst></p:cBhvr><p:to><p:strVal val="visible"/></p:to></p:set></p:childTnLst></p:cTn></p:par><p:par><p:cTn id="278" nodeType="withEffect" fill="hold" presetClass="entr" presetID="1"><p:stCondLst><p:cond delay="0"/></p:stCondLst><p:childTnLst><p:set><p:cBhvr><p:cTn id="279" dur="1" fill="hold"><p:stCondLst><p:cond delay="0"/></p:stCondLst></p:cTn><p:tgtEl><p:spTgt spid="741"></p:spTgt></p:tgtEl><p:attrNameLst><p:attrName>style.visibility</p:attrName></p:attrNameLst></p:cBhvr><p:to><p:strVal val="visible"/></p:to></p:set></p:childTnLst></p:cTn></p:par></p:childTnLst></p:cTn></p:par></p:childTnLst></p:cTn></p:par></p:childTnLst></p:cTn><p:prevCondLst><p:cond delay="0" evt="onPrev"><p:tgtEl><p:sldTgt/></p:tgtEl></p:cond></p:prevCondLst><p:nextCondLst><p:cond delay="0" evt="onNext"><p:tgtEl><p:sldTgt/></p:tgtEl></p:cond></p:nextCondLst></p:seq></p:childTnLst></p:cTn></p:par></p:tnLst></p:timing>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CustomShape 1"/>
          <p:cNvSpPr/>
          <p:nvPr/>
        </p:nvSpPr>
        <p:spPr>
          <a:xfrm>
            <a:off x="425520" y="898560"/>
            <a:ext cx="920880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Lärm – Mittelungspegel</a:t>
            </a:r>
            <a:endParaRPr/>
          </a:p>
        </p:txBody>
      </p:sp>
      <p:sp>
        <p:nvSpPr>
          <p:cNvPr id="746" name="Line 2"/>
          <p:cNvSpPr/>
          <p:nvPr/>
        </p:nvSpPr>
        <p:spPr>
          <a:xfrm>
            <a:off x="1228680" y="5848200"/>
            <a:ext cx="7877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747" name="CustomShape 3"/>
          <p:cNvSpPr/>
          <p:nvPr/>
        </p:nvSpPr>
        <p:spPr>
          <a:xfrm>
            <a:off x="1477800" y="6016680"/>
            <a:ext cx="82278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Beim Mittelungspegel haben kurzzeitige Geräuschspitzen erheblichen Einfluss,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da ihr Energieinhalt überproportional hoch ist.</a:t>
            </a:r>
            <a:endParaRPr/>
          </a:p>
        </p:txBody>
      </p:sp>
      <p:sp>
        <p:nvSpPr>
          <p:cNvPr id="748" name="CustomShape 4"/>
          <p:cNvSpPr/>
          <p:nvPr/>
        </p:nvSpPr>
        <p:spPr>
          <a:xfrm rot="5400000">
            <a:off x="1201320" y="6101640"/>
            <a:ext cx="215640" cy="191880"/>
          </a:xfrm>
          <a:prstGeom prst="triangle">
            <a:avLst>
              <a:gd name="adj" fmla="val 21600"/>
            </a:avLst>
          </a:prstGeom>
          <a:solidFill>
            <a:srgbClr val="006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CustomShape 5"/>
          <p:cNvSpPr/>
          <p:nvPr/>
        </p:nvSpPr>
        <p:spPr>
          <a:xfrm>
            <a:off x="704880" y="1509840"/>
            <a:ext cx="8638920" cy="16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                </a:t>
            </a: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Mittelungspegel: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... gibt den Schallpegel wieder, der einer - über einen bestimmten Zeitraum -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gemittelten Schallenergie entspricht  &gt;  </a:t>
            </a: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energie-äquivalenter Dauerschallpegel L</a:t>
            </a:r>
            <a:r>
              <a:rPr lang="de-DE" sz="1600" strike="noStrike" u="sng" baseline="-25000">
                <a:solidFill>
                  <a:srgbClr val="000000"/>
                </a:solidFill>
                <a:latin typeface="Arial"/>
              </a:rPr>
              <a:t>eq</a:t>
            </a:r>
            <a:endParaRPr/>
          </a:p>
        </p:txBody>
      </p:sp>
      <p:pic>
        <p:nvPicPr>
          <p:cNvPr id="750" name="Picture 4" descr=""/>
          <p:cNvPicPr/>
          <p:nvPr/>
        </p:nvPicPr>
        <p:blipFill>
          <a:blip r:embed="rId1"/>
          <a:stretch/>
        </p:blipFill>
        <p:spPr>
          <a:xfrm>
            <a:off x="1646280" y="3573360"/>
            <a:ext cx="7265520" cy="2025360"/>
          </a:xfrm>
          <a:prstGeom prst="rect">
            <a:avLst/>
          </a:prstGeom>
          <a:ln>
            <a:noFill/>
          </a:ln>
        </p:spPr>
      </p:pic>
      <p:sp>
        <p:nvSpPr>
          <p:cNvPr id="751" name="CustomShape 6"/>
          <p:cNvSpPr/>
          <p:nvPr/>
        </p:nvSpPr>
        <p:spPr>
          <a:xfrm>
            <a:off x="5542560" y="3642120"/>
            <a:ext cx="630360" cy="23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CustomShape 7"/>
          <p:cNvSpPr/>
          <p:nvPr/>
        </p:nvSpPr>
        <p:spPr>
          <a:xfrm>
            <a:off x="4892760" y="3581280"/>
            <a:ext cx="2553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z.B. Motorroller, Züge...</a:t>
            </a:r>
            <a:endParaRPr/>
          </a:p>
        </p:txBody>
      </p:sp>
      <p:sp>
        <p:nvSpPr>
          <p:cNvPr id="753" name="Line 8"/>
          <p:cNvSpPr/>
          <p:nvPr/>
        </p:nvSpPr>
        <p:spPr>
          <a:xfrm>
            <a:off x="5284440" y="3912840"/>
            <a:ext cx="335160" cy="1177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754" name="TextShape 9"/>
          <p:cNvSpPr txBox="1"/>
          <p:nvPr/>
        </p:nvSpPr>
        <p:spPr>
          <a:xfrm>
            <a:off x="415800" y="6548400"/>
            <a:ext cx="6657480" cy="178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1000" strike="noStrike">
                <a:solidFill>
                  <a:srgbClr val="000000"/>
                </a:solidFill>
                <a:latin typeface="Arial"/>
              </a:rPr>
              <a:t>Lärm-VDA-2012-10-16.pptx      K-EFUS     Umwelt Strategie und Mobilität</a:t>
            </a:r>
            <a:endParaRPr/>
          </a:p>
        </p:txBody>
      </p:sp>
      <p:sp>
        <p:nvSpPr>
          <p:cNvPr id="755" name="CustomShape 10"/>
          <p:cNvSpPr/>
          <p:nvPr/>
        </p:nvSpPr>
        <p:spPr>
          <a:xfrm>
            <a:off x="352800" y="6548400"/>
            <a:ext cx="4181400" cy="1533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56" name="" descr=""/>
          <p:cNvPicPr/>
          <p:nvPr/>
        </p:nvPicPr>
        <p:blipFill>
          <a:blip r:embed="rId2"/>
          <a:stretch/>
        </p:blipFill>
        <p:spPr>
          <a:xfrm>
            <a:off x="3898800" y="1473120"/>
            <a:ext cx="3848040" cy="7873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508760" y="1646280"/>
            <a:ext cx="1904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Typprüfverfahren</a:t>
            </a:r>
            <a:endParaRPr/>
          </a:p>
        </p:txBody>
      </p:sp>
      <p:sp>
        <p:nvSpPr>
          <p:cNvPr id="327" name="CustomShape 2"/>
          <p:cNvSpPr/>
          <p:nvPr/>
        </p:nvSpPr>
        <p:spPr>
          <a:xfrm>
            <a:off x="6047280" y="1646280"/>
            <a:ext cx="2421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"Realer Verkehrslärm"</a:t>
            </a:r>
            <a:endParaRPr/>
          </a:p>
        </p:txBody>
      </p:sp>
      <p:sp>
        <p:nvSpPr>
          <p:cNvPr id="328" name="CustomShape 3"/>
          <p:cNvSpPr/>
          <p:nvPr/>
        </p:nvSpPr>
        <p:spPr>
          <a:xfrm>
            <a:off x="392040" y="898560"/>
            <a:ext cx="910404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Unterschiedliche Betrachtungsweisen</a:t>
            </a:r>
            <a:endParaRPr/>
          </a:p>
        </p:txBody>
      </p:sp>
      <p:pic>
        <p:nvPicPr>
          <p:cNvPr id="329" name="Picture 11" descr=""/>
          <p:cNvPicPr/>
          <p:nvPr/>
        </p:nvPicPr>
        <p:blipFill>
          <a:blip r:embed="rId1"/>
          <a:stretch/>
        </p:blipFill>
        <p:spPr>
          <a:xfrm>
            <a:off x="466560" y="2319480"/>
            <a:ext cx="4035240" cy="2150640"/>
          </a:xfrm>
          <a:prstGeom prst="rect">
            <a:avLst/>
          </a:prstGeom>
          <a:ln>
            <a:noFill/>
          </a:ln>
        </p:spPr>
      </p:pic>
      <p:pic>
        <p:nvPicPr>
          <p:cNvPr id="330" name="Picture 13" descr=""/>
          <p:cNvPicPr/>
          <p:nvPr/>
        </p:nvPicPr>
        <p:blipFill>
          <a:blip r:embed="rId2"/>
          <a:stretch/>
        </p:blipFill>
        <p:spPr>
          <a:xfrm>
            <a:off x="5470560" y="2324160"/>
            <a:ext cx="3739680" cy="2149200"/>
          </a:xfrm>
          <a:prstGeom prst="rect">
            <a:avLst/>
          </a:prstGeom>
          <a:ln>
            <a:noFill/>
          </a:ln>
        </p:spPr>
      </p:pic>
      <p:sp>
        <p:nvSpPr>
          <p:cNvPr id="331" name="CustomShape 4"/>
          <p:cNvSpPr/>
          <p:nvPr/>
        </p:nvSpPr>
        <p:spPr>
          <a:xfrm>
            <a:off x="449640" y="4981680"/>
            <a:ext cx="4159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trike="noStrike">
                <a:solidFill>
                  <a:srgbClr val="000000"/>
                </a:solidFill>
                <a:latin typeface="Arial"/>
              </a:rPr>
              <a:t>Emission eines </a:t>
            </a:r>
            <a:r>
              <a:rPr b="1" lang="de-DE" strike="noStrike" u="sng">
                <a:solidFill>
                  <a:srgbClr val="000000"/>
                </a:solidFill>
                <a:latin typeface="Arial"/>
              </a:rPr>
              <a:t>einzelnen</a:t>
            </a:r>
            <a:r>
              <a:rPr b="1" lang="de-DE" strike="noStrike">
                <a:solidFill>
                  <a:srgbClr val="000000"/>
                </a:solidFill>
                <a:latin typeface="Arial"/>
              </a:rPr>
              <a:t> Fahrzeugs</a:t>
            </a:r>
            <a:endParaRPr/>
          </a:p>
        </p:txBody>
      </p:sp>
      <p:sp>
        <p:nvSpPr>
          <p:cNvPr id="332" name="CustomShape 5"/>
          <p:cNvSpPr/>
          <p:nvPr/>
        </p:nvSpPr>
        <p:spPr>
          <a:xfrm>
            <a:off x="5865120" y="4981680"/>
            <a:ext cx="306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de-DE" strike="noStrike">
                <a:solidFill>
                  <a:srgbClr val="000000"/>
                </a:solidFill>
                <a:latin typeface="Arial"/>
              </a:rPr>
              <a:t>Emission vieler Fahrzeuge</a:t>
            </a:r>
            <a:endParaRPr/>
          </a:p>
        </p:txBody>
      </p:sp>
      <p:sp>
        <p:nvSpPr>
          <p:cNvPr id="333" name="Line 6"/>
          <p:cNvSpPr/>
          <p:nvPr/>
        </p:nvSpPr>
        <p:spPr>
          <a:xfrm>
            <a:off x="4952880" y="1701720"/>
            <a:ext cx="0" cy="45511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34" name="CustomShape 7"/>
          <p:cNvSpPr/>
          <p:nvPr/>
        </p:nvSpPr>
        <p:spPr>
          <a:xfrm>
            <a:off x="4695840" y="4795920"/>
            <a:ext cx="549000" cy="80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8"/>
          <p:cNvSpPr/>
          <p:nvPr/>
        </p:nvSpPr>
        <p:spPr>
          <a:xfrm>
            <a:off x="4693680" y="4670280"/>
            <a:ext cx="557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5400" strike="noStrike">
                <a:solidFill>
                  <a:srgbClr val="000000"/>
                </a:solidFill>
                <a:latin typeface="Symbol"/>
              </a:rPr>
              <a:t></a:t>
            </a:r>
            <a:endParaRPr/>
          </a:p>
        </p:txBody>
      </p:sp>
      <p:sp>
        <p:nvSpPr>
          <p:cNvPr id="336" name="CustomShape 9"/>
          <p:cNvSpPr/>
          <p:nvPr/>
        </p:nvSpPr>
        <p:spPr>
          <a:xfrm flipV="1">
            <a:off x="6516720" y="5640480"/>
            <a:ext cx="1728360" cy="96480"/>
          </a:xfrm>
          <a:prstGeom prst="triangle">
            <a:avLst>
              <a:gd name="adj" fmla="val 21600"/>
            </a:avLst>
          </a:prstGeom>
          <a:solidFill>
            <a:srgbClr val="0000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10"/>
          <p:cNvSpPr/>
          <p:nvPr/>
        </p:nvSpPr>
        <p:spPr>
          <a:xfrm>
            <a:off x="6382440" y="5937120"/>
            <a:ext cx="1564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trike="noStrike">
                <a:solidFill>
                  <a:srgbClr val="000000"/>
                </a:solidFill>
                <a:latin typeface="Arial"/>
              </a:rPr>
              <a:t>Projektfokus</a:t>
            </a:r>
            <a:endParaRPr/>
          </a:p>
        </p:txBody>
      </p:sp>
      <p:sp>
        <p:nvSpPr>
          <p:cNvPr id="338" name="CustomShape 11"/>
          <p:cNvSpPr/>
          <p:nvPr/>
        </p:nvSpPr>
        <p:spPr>
          <a:xfrm>
            <a:off x="4808520" y="452592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12"/>
          <p:cNvSpPr/>
          <p:nvPr/>
        </p:nvSpPr>
        <p:spPr>
          <a:xfrm>
            <a:off x="4808520" y="546264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CustomShape 1"/>
          <p:cNvSpPr/>
          <p:nvPr/>
        </p:nvSpPr>
        <p:spPr>
          <a:xfrm>
            <a:off x="425520" y="898560"/>
            <a:ext cx="920880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Schallwahrnehmung</a:t>
            </a:r>
            <a:endParaRPr/>
          </a:p>
        </p:txBody>
      </p:sp>
      <p:pic>
        <p:nvPicPr>
          <p:cNvPr id="758" name="Picture 6" descr=""/>
          <p:cNvPicPr/>
          <p:nvPr/>
        </p:nvPicPr>
        <p:blipFill>
          <a:blip r:embed="rId1"/>
          <a:stretch/>
        </p:blipFill>
        <p:spPr>
          <a:xfrm>
            <a:off x="403200" y="1413000"/>
            <a:ext cx="5917680" cy="5175000"/>
          </a:xfrm>
          <a:prstGeom prst="rect">
            <a:avLst/>
          </a:prstGeom>
          <a:ln>
            <a:noFill/>
          </a:ln>
        </p:spPr>
      </p:pic>
      <p:sp>
        <p:nvSpPr>
          <p:cNvPr id="759" name="CustomShape 2"/>
          <p:cNvSpPr/>
          <p:nvPr/>
        </p:nvSpPr>
        <p:spPr>
          <a:xfrm>
            <a:off x="6615000" y="2362320"/>
            <a:ext cx="32238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Das menschliche Gehör deckt einen extrem weiten Bereich für die Schalldruckwahrnehmung ab.</a:t>
            </a:r>
            <a:endParaRPr/>
          </a:p>
        </p:txBody>
      </p:sp>
      <p:sp>
        <p:nvSpPr>
          <p:cNvPr id="760" name="CustomShape 3"/>
          <p:cNvSpPr/>
          <p:nvPr/>
        </p:nvSpPr>
        <p:spPr>
          <a:xfrm flipV="1">
            <a:off x="7254720" y="3543480"/>
            <a:ext cx="1944360" cy="72720"/>
          </a:xfrm>
          <a:prstGeom prst="triangle">
            <a:avLst>
              <a:gd name="adj" fmla="val 21600"/>
            </a:avLst>
          </a:pr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CustomShape 4"/>
          <p:cNvSpPr/>
          <p:nvPr/>
        </p:nvSpPr>
        <p:spPr>
          <a:xfrm>
            <a:off x="6669000" y="3846600"/>
            <a:ext cx="31158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Eine exponentielle Steigerung der Schallenergie wird als lineare Steigerung empfunden. </a:t>
            </a:r>
            <a:endParaRPr/>
          </a:p>
        </p:txBody>
      </p:sp>
      <p:sp>
        <p:nvSpPr>
          <p:cNvPr id="762" name="CustomShape 5"/>
          <p:cNvSpPr/>
          <p:nvPr/>
        </p:nvSpPr>
        <p:spPr>
          <a:xfrm>
            <a:off x="6576840" y="5419800"/>
            <a:ext cx="33015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Schalldruckpegel besitzt deshalb eine logarithmische Skala.</a:t>
            </a:r>
            <a:endParaRPr/>
          </a:p>
        </p:txBody>
      </p:sp>
      <p:sp>
        <p:nvSpPr>
          <p:cNvPr id="763" name="CustomShape 6"/>
          <p:cNvSpPr/>
          <p:nvPr/>
        </p:nvSpPr>
        <p:spPr>
          <a:xfrm flipV="1">
            <a:off x="7254720" y="5084640"/>
            <a:ext cx="1944360" cy="72720"/>
          </a:xfrm>
          <a:prstGeom prst="triangle">
            <a:avLst>
              <a:gd name="adj" fmla="val 21600"/>
            </a:avLst>
          </a:pr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extShape 1"/>
          <p:cNvSpPr txBox="1"/>
          <p:nvPr/>
        </p:nvSpPr>
        <p:spPr>
          <a:xfrm>
            <a:off x="304560" y="838440"/>
            <a:ext cx="9144000" cy="68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Wirkungsweise des Immissionstools</a:t>
            </a:r>
            <a:endParaRPr/>
          </a:p>
        </p:txBody>
      </p:sp>
      <p:pic>
        <p:nvPicPr>
          <p:cNvPr id="765" name="Grafik 9" descr=""/>
          <p:cNvPicPr/>
          <p:nvPr/>
        </p:nvPicPr>
        <p:blipFill>
          <a:blip r:embed="rId1"/>
          <a:stretch/>
        </p:blipFill>
        <p:spPr>
          <a:xfrm>
            <a:off x="457200" y="3256200"/>
            <a:ext cx="2518920" cy="285372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766" name="Grafik 10" descr=""/>
          <p:cNvPicPr/>
          <p:nvPr/>
        </p:nvPicPr>
        <p:blipFill>
          <a:blip r:embed="rId2"/>
          <a:stretch/>
        </p:blipFill>
        <p:spPr>
          <a:xfrm>
            <a:off x="3717720" y="3256200"/>
            <a:ext cx="2518920" cy="285372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767" name="Grafik 11" descr=""/>
          <p:cNvPicPr/>
          <p:nvPr/>
        </p:nvPicPr>
        <p:blipFill>
          <a:blip r:embed="rId3"/>
          <a:stretch/>
        </p:blipFill>
        <p:spPr>
          <a:xfrm>
            <a:off x="6841080" y="3256200"/>
            <a:ext cx="2520360" cy="285372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768" name="CustomShape 2"/>
          <p:cNvSpPr/>
          <p:nvPr/>
        </p:nvSpPr>
        <p:spPr>
          <a:xfrm>
            <a:off x="2323800" y="1903320"/>
            <a:ext cx="6137280" cy="104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Berechnung pro Straßenabschnitt und für jede Quelle einzeln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Energetische Addition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Verlagerung“ der Rechenzeit</a:t>
            </a:r>
            <a:endParaRPr/>
          </a:p>
        </p:txBody>
      </p:sp>
      <p:sp>
        <p:nvSpPr>
          <p:cNvPr id="769" name="CustomShape 3"/>
          <p:cNvSpPr/>
          <p:nvPr/>
        </p:nvSpPr>
        <p:spPr>
          <a:xfrm>
            <a:off x="1209960" y="6169680"/>
            <a:ext cx="845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Quelle 1</a:t>
            </a:r>
            <a:endParaRPr/>
          </a:p>
        </p:txBody>
      </p:sp>
      <p:sp>
        <p:nvSpPr>
          <p:cNvPr id="770" name="CustomShape 4"/>
          <p:cNvSpPr/>
          <p:nvPr/>
        </p:nvSpPr>
        <p:spPr>
          <a:xfrm>
            <a:off x="4487760" y="6169680"/>
            <a:ext cx="845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Quelle 2</a:t>
            </a:r>
            <a:endParaRPr/>
          </a:p>
        </p:txBody>
      </p:sp>
      <p:sp>
        <p:nvSpPr>
          <p:cNvPr id="771" name="CustomShape 5"/>
          <p:cNvSpPr/>
          <p:nvPr/>
        </p:nvSpPr>
        <p:spPr>
          <a:xfrm>
            <a:off x="7556040" y="6169680"/>
            <a:ext cx="944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Addition“</a:t>
            </a:r>
            <a:endParaRPr/>
          </a:p>
        </p:txBody>
      </p:sp>
      <p:sp>
        <p:nvSpPr>
          <p:cNvPr id="772" name="CustomShape 6"/>
          <p:cNvSpPr/>
          <p:nvPr/>
        </p:nvSpPr>
        <p:spPr>
          <a:xfrm>
            <a:off x="3189600" y="4500000"/>
            <a:ext cx="265680" cy="294840"/>
          </a:xfrm>
          <a:prstGeom prst="mathPlus">
            <a:avLst>
              <a:gd name="adj1" fmla="val 23520"/>
            </a:avLst>
          </a:prstGeom>
          <a:solidFill>
            <a:schemeClr val="tx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3" name="CustomShape 7"/>
          <p:cNvSpPr/>
          <p:nvPr/>
        </p:nvSpPr>
        <p:spPr>
          <a:xfrm>
            <a:off x="6389640" y="4556160"/>
            <a:ext cx="304200" cy="23868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tx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CustomShape 8"/>
          <p:cNvSpPr/>
          <p:nvPr/>
        </p:nvSpPr>
        <p:spPr>
          <a:xfrm>
            <a:off x="3047040" y="1446840"/>
            <a:ext cx="30675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Prinzip der „getrennten Quellen“</a:t>
            </a:r>
            <a:endParaRPr/>
          </a:p>
        </p:txBody>
      </p:sp>
      <p:sp>
        <p:nvSpPr>
          <p:cNvPr id="775" name="CustomShape 9"/>
          <p:cNvSpPr/>
          <p:nvPr/>
        </p:nvSpPr>
        <p:spPr>
          <a:xfrm>
            <a:off x="2804400" y="2019240"/>
            <a:ext cx="75960" cy="75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CustomShape 10"/>
          <p:cNvSpPr/>
          <p:nvPr/>
        </p:nvSpPr>
        <p:spPr>
          <a:xfrm>
            <a:off x="2804400" y="2361600"/>
            <a:ext cx="75960" cy="75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7" name="CustomShape 11"/>
          <p:cNvSpPr/>
          <p:nvPr/>
        </p:nvSpPr>
        <p:spPr>
          <a:xfrm>
            <a:off x="2742840" y="2745360"/>
            <a:ext cx="148320" cy="124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8" name="Line 12"/>
          <p:cNvSpPr/>
          <p:nvPr/>
        </p:nvSpPr>
        <p:spPr>
          <a:xfrm>
            <a:off x="2742480" y="2636640"/>
            <a:ext cx="5276520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round/>
          </a:ln>
        </p:spPr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TextShape 1"/>
          <p:cNvSpPr txBox="1"/>
          <p:nvPr/>
        </p:nvSpPr>
        <p:spPr>
          <a:xfrm>
            <a:off x="304920" y="838080"/>
            <a:ext cx="941148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Geschwindigkeit und Verkehrsmengen (Ausgangssituation)</a:t>
            </a:r>
            <a:endParaRPr/>
          </a:p>
        </p:txBody>
      </p:sp>
      <p:pic>
        <p:nvPicPr>
          <p:cNvPr id="780" name="Picture 2" descr=""/>
          <p:cNvPicPr/>
          <p:nvPr/>
        </p:nvPicPr>
        <p:blipFill>
          <a:blip r:embed="rId1"/>
          <a:stretch/>
        </p:blipFill>
        <p:spPr>
          <a:xfrm>
            <a:off x="1060560" y="1402560"/>
            <a:ext cx="7254360" cy="4745520"/>
          </a:xfrm>
          <a:prstGeom prst="rect">
            <a:avLst/>
          </a:prstGeom>
          <a:ln>
            <a:noFill/>
          </a:ln>
        </p:spPr>
      </p:pic>
      <p:sp>
        <p:nvSpPr>
          <p:cNvPr id="781" name="CustomShape 2"/>
          <p:cNvSpPr/>
          <p:nvPr/>
        </p:nvSpPr>
        <p:spPr>
          <a:xfrm>
            <a:off x="8128800" y="4005000"/>
            <a:ext cx="1308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≤ </a:t>
            </a:r>
            <a:r>
              <a:rPr lang="de-DE" strike="noStrike">
                <a:solidFill>
                  <a:srgbClr val="000000"/>
                </a:solidFill>
                <a:latin typeface="Arial"/>
              </a:rPr>
              <a:t>100 km/h</a:t>
            </a:r>
            <a:endParaRPr/>
          </a:p>
        </p:txBody>
      </p:sp>
      <p:sp>
        <p:nvSpPr>
          <p:cNvPr id="782" name="CustomShape 3"/>
          <p:cNvSpPr/>
          <p:nvPr/>
        </p:nvSpPr>
        <p:spPr>
          <a:xfrm>
            <a:off x="289440" y="2857680"/>
            <a:ext cx="1182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≤ </a:t>
            </a:r>
            <a:r>
              <a:rPr lang="de-DE" strike="noStrike">
                <a:solidFill>
                  <a:srgbClr val="000000"/>
                </a:solidFill>
                <a:latin typeface="Arial"/>
              </a:rPr>
              <a:t>50 km/h</a:t>
            </a:r>
            <a:endParaRPr/>
          </a:p>
        </p:txBody>
      </p:sp>
      <p:sp>
        <p:nvSpPr>
          <p:cNvPr id="783" name="CustomShape 4"/>
          <p:cNvSpPr/>
          <p:nvPr/>
        </p:nvSpPr>
        <p:spPr>
          <a:xfrm>
            <a:off x="1293840" y="4316400"/>
            <a:ext cx="1182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≤ </a:t>
            </a:r>
            <a:r>
              <a:rPr lang="de-DE" strike="noStrike">
                <a:solidFill>
                  <a:srgbClr val="000000"/>
                </a:solidFill>
                <a:latin typeface="Arial"/>
              </a:rPr>
              <a:t>30 km/h</a:t>
            </a:r>
            <a:endParaRPr/>
          </a:p>
        </p:txBody>
      </p:sp>
      <p:sp>
        <p:nvSpPr>
          <p:cNvPr id="784" name="CustomShape 5"/>
          <p:cNvSpPr/>
          <p:nvPr/>
        </p:nvSpPr>
        <p:spPr>
          <a:xfrm>
            <a:off x="5312160" y="6346440"/>
            <a:ext cx="3306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trike="noStrike">
                <a:solidFill>
                  <a:srgbClr val="000000"/>
                </a:solidFill>
                <a:latin typeface="Arial"/>
              </a:rPr>
              <a:t>Richtgeschwindigkeit 130 km/h</a:t>
            </a:r>
            <a:endParaRPr/>
          </a:p>
        </p:txBody>
      </p:sp>
      <p:sp>
        <p:nvSpPr>
          <p:cNvPr id="785" name="Line 6"/>
          <p:cNvSpPr/>
          <p:nvPr/>
        </p:nvSpPr>
        <p:spPr>
          <a:xfrm>
            <a:off x="5672880" y="5812200"/>
            <a:ext cx="356400" cy="53388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786" name="CustomShape 7"/>
          <p:cNvSpPr/>
          <p:nvPr/>
        </p:nvSpPr>
        <p:spPr>
          <a:xfrm>
            <a:off x="5581800" y="5712840"/>
            <a:ext cx="94680" cy="99360"/>
          </a:xfrm>
          <a:prstGeom prst="ellipse">
            <a:avLst/>
          </a:prstGeom>
          <a:solidFill>
            <a:schemeClr val="bg1">
              <a:alpha val="79000"/>
            </a:schemeClr>
          </a:solid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Line 8"/>
          <p:cNvSpPr/>
          <p:nvPr/>
        </p:nvSpPr>
        <p:spPr>
          <a:xfrm>
            <a:off x="7780320" y="3528720"/>
            <a:ext cx="356400" cy="53352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788" name="CustomShape 9"/>
          <p:cNvSpPr/>
          <p:nvPr/>
        </p:nvSpPr>
        <p:spPr>
          <a:xfrm>
            <a:off x="7689240" y="3429000"/>
            <a:ext cx="94680" cy="99360"/>
          </a:xfrm>
          <a:prstGeom prst="ellipse">
            <a:avLst/>
          </a:prstGeom>
          <a:solidFill>
            <a:schemeClr val="bg1">
              <a:alpha val="79000"/>
            </a:schemeClr>
          </a:solid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Line 10"/>
          <p:cNvSpPr/>
          <p:nvPr/>
        </p:nvSpPr>
        <p:spPr>
          <a:xfrm flipV="1">
            <a:off x="6734520" y="4239360"/>
            <a:ext cx="1224000" cy="57600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790" name="CustomShape 11"/>
          <p:cNvSpPr/>
          <p:nvPr/>
        </p:nvSpPr>
        <p:spPr>
          <a:xfrm>
            <a:off x="6609240" y="4797000"/>
            <a:ext cx="94680" cy="99360"/>
          </a:xfrm>
          <a:prstGeom prst="ellipse">
            <a:avLst/>
          </a:prstGeom>
          <a:solidFill>
            <a:schemeClr val="bg1">
              <a:alpha val="79000"/>
            </a:schemeClr>
          </a:solid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Line 12"/>
          <p:cNvSpPr/>
          <p:nvPr/>
        </p:nvSpPr>
        <p:spPr>
          <a:xfrm flipH="1" flipV="1">
            <a:off x="1438200" y="3176280"/>
            <a:ext cx="597240" cy="35532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792" name="CustomShape 13"/>
          <p:cNvSpPr/>
          <p:nvPr/>
        </p:nvSpPr>
        <p:spPr>
          <a:xfrm>
            <a:off x="2039760" y="3531960"/>
            <a:ext cx="94680" cy="99360"/>
          </a:xfrm>
          <a:prstGeom prst="ellipse">
            <a:avLst/>
          </a:prstGeom>
          <a:noFill/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3" name="Line 14"/>
          <p:cNvSpPr/>
          <p:nvPr/>
        </p:nvSpPr>
        <p:spPr>
          <a:xfrm>
            <a:off x="1496520" y="2996640"/>
            <a:ext cx="720000" cy="28800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794" name="CustomShape 15"/>
          <p:cNvSpPr/>
          <p:nvPr/>
        </p:nvSpPr>
        <p:spPr>
          <a:xfrm>
            <a:off x="2216520" y="3285000"/>
            <a:ext cx="94680" cy="99360"/>
          </a:xfrm>
          <a:prstGeom prst="ellipse">
            <a:avLst/>
          </a:prstGeom>
          <a:noFill/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Line 16"/>
          <p:cNvSpPr/>
          <p:nvPr/>
        </p:nvSpPr>
        <p:spPr>
          <a:xfrm flipH="1">
            <a:off x="1884600" y="3875040"/>
            <a:ext cx="563760" cy="44100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796" name="CustomShape 17"/>
          <p:cNvSpPr/>
          <p:nvPr/>
        </p:nvSpPr>
        <p:spPr>
          <a:xfrm>
            <a:off x="2448720" y="3775320"/>
            <a:ext cx="94680" cy="99360"/>
          </a:xfrm>
          <a:prstGeom prst="ellipse">
            <a:avLst/>
          </a:prstGeom>
          <a:noFill/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extShape 1"/>
          <p:cNvSpPr txBox="1"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Details zum Verkehrsmodell</a:t>
            </a:r>
            <a:endParaRPr/>
          </a:p>
        </p:txBody>
      </p:sp>
      <p:sp>
        <p:nvSpPr>
          <p:cNvPr id="798" name="CustomShape 2"/>
          <p:cNvSpPr/>
          <p:nvPr/>
        </p:nvSpPr>
        <p:spPr>
          <a:xfrm>
            <a:off x="542160" y="1600200"/>
            <a:ext cx="8819280" cy="43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VDRM als Basis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Umgebungsbezirke z.T. zusammengefasst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... deren Verkehr belastet die Durchgangsstrassen durch Obertshausen bzw. erzeugt Vorbeifahrverkehr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Gebiet Obertshausen dagegen deutlich verfeinert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Geschwindigkeiten für jede Strasse hinterlegt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Grundwartezeiten an Knoten / Abbiegungen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ÖV-Linien integriert (incl. Takte, Neben- und Hauptzeit)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... deren Kostenfunktion berücksichtigt (Fahrpreise)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... durch Unterscheidung von Einzeltickets und Zeitkarten unterschiedliche Nutzung abgebildet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4-Stufen-Ansatz (Verkehrserzeugung, Verkehrsverteilung, Modusauswahl, Umlegung, mit Iterationsschleifen)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36 Personengruppen betrachtet (z.B. „Student, männlich, ohne KFZ im Haushalt“)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23 Aktivitäten (Quelle / Ziel), z.B. „Wohnen-Arbeit“ oder „Einkauf im Nahbereich-Wohnen“...)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Tagesganglinien berücksichtigt und nach Wegezwecken unterschieden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6 „Verkehrsmittel“ für Personenverkehr (Fußgänger, Rad, PKW, ÖV Einzelticket, ÖV Zeitkarte, +1 Platzhalter)</a:t>
            </a:r>
            <a:endParaRPr/>
          </a:p>
        </p:txBody>
      </p:sp>
      <p:sp>
        <p:nvSpPr>
          <p:cNvPr id="799" name="CustomShape 3"/>
          <p:cNvSpPr/>
          <p:nvPr/>
        </p:nvSpPr>
        <p:spPr>
          <a:xfrm>
            <a:off x="419040" y="200448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CustomShape 4"/>
          <p:cNvSpPr/>
          <p:nvPr/>
        </p:nvSpPr>
        <p:spPr>
          <a:xfrm>
            <a:off x="419040" y="171324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1" name="CustomShape 5"/>
          <p:cNvSpPr/>
          <p:nvPr/>
        </p:nvSpPr>
        <p:spPr>
          <a:xfrm>
            <a:off x="419040" y="258660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CustomShape 6"/>
          <p:cNvSpPr/>
          <p:nvPr/>
        </p:nvSpPr>
        <p:spPr>
          <a:xfrm>
            <a:off x="419040" y="287784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3" name="CustomShape 7"/>
          <p:cNvSpPr/>
          <p:nvPr/>
        </p:nvSpPr>
        <p:spPr>
          <a:xfrm>
            <a:off x="419040" y="316908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CustomShape 8"/>
          <p:cNvSpPr/>
          <p:nvPr/>
        </p:nvSpPr>
        <p:spPr>
          <a:xfrm>
            <a:off x="419040" y="345996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CustomShape 9"/>
          <p:cNvSpPr/>
          <p:nvPr/>
        </p:nvSpPr>
        <p:spPr>
          <a:xfrm>
            <a:off x="419040" y="460764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6" name="CustomShape 10"/>
          <p:cNvSpPr/>
          <p:nvPr/>
        </p:nvSpPr>
        <p:spPr>
          <a:xfrm>
            <a:off x="419040" y="489888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7" name="CustomShape 11"/>
          <p:cNvSpPr/>
          <p:nvPr/>
        </p:nvSpPr>
        <p:spPr>
          <a:xfrm>
            <a:off x="419040" y="518976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8" name="CustomShape 12"/>
          <p:cNvSpPr/>
          <p:nvPr/>
        </p:nvSpPr>
        <p:spPr>
          <a:xfrm>
            <a:off x="419040" y="548100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CustomShape 13"/>
          <p:cNvSpPr/>
          <p:nvPr/>
        </p:nvSpPr>
        <p:spPr>
          <a:xfrm>
            <a:off x="419040" y="5772240"/>
            <a:ext cx="75960" cy="75960"/>
          </a:xfrm>
          <a:prstGeom prst="diamond">
            <a:avLst/>
          </a:prstGeom>
          <a:solidFill>
            <a:schemeClr val="bg1">
              <a:lumMod val="50000"/>
            </a:schemeClr>
          </a:solidFill>
          <a:ln w="936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CustomShape 1"/>
          <p:cNvSpPr/>
          <p:nvPr/>
        </p:nvSpPr>
        <p:spPr>
          <a:xfrm>
            <a:off x="425520" y="898560"/>
            <a:ext cx="920880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Lärm - Begriffsbestimmungen</a:t>
            </a:r>
            <a:endParaRPr/>
          </a:p>
        </p:txBody>
      </p:sp>
      <p:sp>
        <p:nvSpPr>
          <p:cNvPr id="811" name="CustomShape 2"/>
          <p:cNvSpPr/>
          <p:nvPr/>
        </p:nvSpPr>
        <p:spPr>
          <a:xfrm>
            <a:off x="799200" y="1353960"/>
            <a:ext cx="7886520" cy="548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mechanische Schwingung von Teilchen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Ton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Schwingung bei einer bestimmten Frequenz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Geräusch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vielfältige Mischung diverser Frequenzen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Schallwelle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entsteht durch Kopplung räumlich benachbarter Schwingungen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Schallwellen transportieren Energie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Schallleistung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[W]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abgestrahlte Energie pro Zeit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Schallintensität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[W/m²]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= Schallleistung pro Fläche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= Geschwindigkeit (Schallschnelle) x Druck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nimmt quadratisch mit Entfernung ab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Schalldruck p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[Pa]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Druckschwankungen des kompressiblen Mediums Luft bei der Ausbreitung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Schalldruck nimmt proportional mit der Entfernung ab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Schalldruckpegel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[dB]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Messgröße für den Schalldruck in dB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Intensität und Druck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Schallintensität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=   Schall</a:t>
            </a:r>
            <a:r>
              <a:rPr lang="de-DE" sz="1400" strike="noStrike" u="sng">
                <a:solidFill>
                  <a:srgbClr val="000000"/>
                </a:solidFill>
                <a:latin typeface="Arial"/>
              </a:rPr>
              <a:t>energie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größe  (Ursache)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Schalldruck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=   Schall</a:t>
            </a:r>
            <a:r>
              <a:rPr lang="de-DE" sz="1400" strike="noStrike" u="sng">
                <a:solidFill>
                  <a:srgbClr val="000000"/>
                </a:solidFill>
                <a:latin typeface="Arial"/>
              </a:rPr>
              <a:t>feld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größe  (Wirkung)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Schallschnelle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[m/s]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Geschwindigkeit, mit der die Teilchen um ihre Ruhelage schwingen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trike="noStrike">
                <a:solidFill>
                  <a:srgbClr val="000000"/>
                </a:solidFill>
                <a:latin typeface="Symbol"/>
              </a:rPr>
              <a:t>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Ausbreitungsgeschwindigkeit, die vom Medium abhängig ist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spez. Schallgeschw. c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[m/s]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materialabhängig (z.B.: in Luft ca. 340 m/s, in Stahl 4.900 m/s)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Schallgeschw.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[m/s]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2000" strike="noStrike" baseline="-25000">
                <a:solidFill>
                  <a:srgbClr val="000000"/>
                </a:solidFill>
                <a:latin typeface="Arial"/>
              </a:rPr>
              <a:t>Ausbreitungsgeschw.  v</a:t>
            </a:r>
            <a:r>
              <a:rPr lang="de-DE" sz="2400" strike="noStrike" baseline="-25000">
                <a:solidFill>
                  <a:srgbClr val="000000"/>
                </a:solidFill>
                <a:latin typeface="Arial"/>
              </a:rPr>
              <a:t> =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lang="de-DE" sz="1400" strike="noStrike" u="sng">
                <a:solidFill>
                  <a:srgbClr val="000000"/>
                </a:solidFill>
                <a:latin typeface="Arial"/>
              </a:rPr>
              <a:t>         Schalldruck p                   </a:t>
            </a:r>
            <a:r>
              <a:rPr lang="de-DE" sz="1400" strike="noStrike" u="sng">
                <a:solidFill>
                  <a:srgbClr val="ffffff"/>
                </a:solidFill>
                <a:latin typeface="Arial"/>
              </a:rPr>
              <a:t> .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Dichte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ρ x spez. Schallgeschw. c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CustomShape 1"/>
          <p:cNvSpPr/>
          <p:nvPr/>
        </p:nvSpPr>
        <p:spPr>
          <a:xfrm>
            <a:off x="425520" y="911160"/>
            <a:ext cx="920880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Kosten baulicher Maßnahmen</a:t>
            </a:r>
            <a:endParaRPr/>
          </a:p>
        </p:txBody>
      </p:sp>
      <p:sp>
        <p:nvSpPr>
          <p:cNvPr id="813" name="Line 2"/>
          <p:cNvSpPr/>
          <p:nvPr/>
        </p:nvSpPr>
        <p:spPr>
          <a:xfrm>
            <a:off x="415800" y="2781000"/>
            <a:ext cx="8858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14" name="Line 3"/>
          <p:cNvSpPr/>
          <p:nvPr/>
        </p:nvSpPr>
        <p:spPr>
          <a:xfrm>
            <a:off x="415800" y="3500280"/>
            <a:ext cx="8858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15" name="CustomShape 4"/>
          <p:cNvSpPr/>
          <p:nvPr/>
        </p:nvSpPr>
        <p:spPr>
          <a:xfrm>
            <a:off x="342000" y="2198520"/>
            <a:ext cx="1522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400" strike="noStrike">
                <a:solidFill>
                  <a:srgbClr val="003366"/>
                </a:solidFill>
                <a:latin typeface="Arial"/>
              </a:rPr>
              <a:t>Lärmschutzwall</a:t>
            </a:r>
            <a:endParaRPr/>
          </a:p>
        </p:txBody>
      </p:sp>
      <p:sp>
        <p:nvSpPr>
          <p:cNvPr id="816" name="CustomShape 5"/>
          <p:cNvSpPr/>
          <p:nvPr/>
        </p:nvSpPr>
        <p:spPr>
          <a:xfrm>
            <a:off x="284040" y="2979720"/>
            <a:ext cx="1638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400" strike="noStrike">
                <a:solidFill>
                  <a:srgbClr val="003366"/>
                </a:solidFill>
                <a:latin typeface="Arial"/>
              </a:rPr>
              <a:t>Lärmschutzwand</a:t>
            </a:r>
            <a:endParaRPr/>
          </a:p>
        </p:txBody>
      </p:sp>
      <p:sp>
        <p:nvSpPr>
          <p:cNvPr id="817" name="CustomShape 6"/>
          <p:cNvSpPr/>
          <p:nvPr/>
        </p:nvSpPr>
        <p:spPr>
          <a:xfrm>
            <a:off x="440640" y="3700440"/>
            <a:ext cx="13118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400" strike="noStrike">
                <a:solidFill>
                  <a:srgbClr val="003366"/>
                </a:solidFill>
                <a:latin typeface="Arial"/>
              </a:rPr>
              <a:t>Asphaltbeton</a:t>
            </a:r>
            <a:endParaRPr/>
          </a:p>
        </p:txBody>
      </p:sp>
      <p:sp>
        <p:nvSpPr>
          <p:cNvPr id="818" name="CustomShape 7"/>
          <p:cNvSpPr/>
          <p:nvPr/>
        </p:nvSpPr>
        <p:spPr>
          <a:xfrm>
            <a:off x="766080" y="4308480"/>
            <a:ext cx="574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400" strike="noStrike">
                <a:solidFill>
                  <a:srgbClr val="003366"/>
                </a:solidFill>
                <a:latin typeface="Arial"/>
              </a:rPr>
              <a:t>SMA</a:t>
            </a:r>
            <a:endParaRPr/>
          </a:p>
        </p:txBody>
      </p:sp>
      <p:sp>
        <p:nvSpPr>
          <p:cNvPr id="819" name="CustomShape 8"/>
          <p:cNvSpPr/>
          <p:nvPr/>
        </p:nvSpPr>
        <p:spPr>
          <a:xfrm>
            <a:off x="778680" y="5013360"/>
            <a:ext cx="5482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400" strike="noStrike">
                <a:solidFill>
                  <a:srgbClr val="003366"/>
                </a:solidFill>
                <a:latin typeface="Arial"/>
              </a:rPr>
              <a:t>OPA</a:t>
            </a:r>
            <a:endParaRPr/>
          </a:p>
        </p:txBody>
      </p:sp>
      <p:sp>
        <p:nvSpPr>
          <p:cNvPr id="820" name="Line 9"/>
          <p:cNvSpPr/>
          <p:nvPr/>
        </p:nvSpPr>
        <p:spPr>
          <a:xfrm>
            <a:off x="415800" y="4149720"/>
            <a:ext cx="8858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21" name="Line 10"/>
          <p:cNvSpPr/>
          <p:nvPr/>
        </p:nvSpPr>
        <p:spPr>
          <a:xfrm>
            <a:off x="415800" y="4797360"/>
            <a:ext cx="8858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22" name="CustomShape 11"/>
          <p:cNvSpPr/>
          <p:nvPr/>
        </p:nvSpPr>
        <p:spPr>
          <a:xfrm>
            <a:off x="1956600" y="5661000"/>
            <a:ext cx="6463080" cy="11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000000"/>
                </a:solidFill>
                <a:latin typeface="Arial"/>
              </a:rPr>
              <a:t>Schäfer, V., "Erfahrungen mit OPA", 2002</a:t>
            </a:r>
            <a:endParaRPr/>
          </a:p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000000"/>
                </a:solidFill>
                <a:latin typeface="Arial"/>
              </a:rPr>
              <a:t>Frech, "Erfahrungen beim Bau und Unterhalt von OPA", Infotage Müller BBM, 2002</a:t>
            </a:r>
            <a:endParaRPr/>
          </a:p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000000"/>
                </a:solidFill>
                <a:latin typeface="Arial"/>
              </a:rPr>
              <a:t>Stadt Ingolstadt, Bau der Westlichen Ringstraße</a:t>
            </a:r>
            <a:endParaRPr/>
          </a:p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000000"/>
                </a:solidFill>
                <a:latin typeface="Arial"/>
              </a:rPr>
              <a:t>Dt. Asphaltverband, "Ökonomische Bewertung der lärmmindernden Wirkung von OPA", 2003</a:t>
            </a:r>
            <a:endParaRPr/>
          </a:p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000000"/>
                </a:solidFill>
                <a:latin typeface="Arial"/>
              </a:rPr>
              <a:t>BMVBW, Bonn 2002</a:t>
            </a:r>
            <a:endParaRPr/>
          </a:p>
          <a:p>
            <a:pPr>
              <a:lnSpc>
                <a:spcPct val="100000"/>
              </a:lnSpc>
            </a:pPr>
            <a:r>
              <a:rPr lang="de-DE" sz="1200" strike="noStrike">
                <a:solidFill>
                  <a:srgbClr val="000000"/>
                </a:solidFill>
                <a:latin typeface="Arial"/>
              </a:rPr>
              <a:t>BUND, "Kommunale Handlungsmöglichkeiten zur Bekämpfung von Verkehrslärm"</a:t>
            </a:r>
            <a:endParaRPr/>
          </a:p>
        </p:txBody>
      </p:sp>
      <p:sp>
        <p:nvSpPr>
          <p:cNvPr id="823" name="Line 12"/>
          <p:cNvSpPr/>
          <p:nvPr/>
        </p:nvSpPr>
        <p:spPr>
          <a:xfrm>
            <a:off x="415800" y="5527440"/>
            <a:ext cx="8858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24" name="Line 13"/>
          <p:cNvSpPr/>
          <p:nvPr/>
        </p:nvSpPr>
        <p:spPr>
          <a:xfrm flipH="1">
            <a:off x="1993680" y="1649160"/>
            <a:ext cx="6480" cy="38782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25" name="CustomShape 14"/>
          <p:cNvSpPr/>
          <p:nvPr/>
        </p:nvSpPr>
        <p:spPr>
          <a:xfrm>
            <a:off x="2011320" y="1413000"/>
            <a:ext cx="30128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de-DE" sz="1400" strike="noStrike">
                <a:solidFill>
                  <a:srgbClr val="003366"/>
                </a:solidFill>
                <a:latin typeface="Arial"/>
              </a:rPr>
              <a:t>Kosten pro lfd. Meter</a:t>
            </a: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 (</a:t>
            </a:r>
            <a:r>
              <a:rPr b="1" lang="de-DE" sz="1400" strike="noStrike">
                <a:solidFill>
                  <a:srgbClr val="003366"/>
                </a:solidFill>
                <a:latin typeface="Arial"/>
              </a:rPr>
              <a:t>überschlägig</a:t>
            </a: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826" name="Line 15"/>
          <p:cNvSpPr/>
          <p:nvPr/>
        </p:nvSpPr>
        <p:spPr>
          <a:xfrm flipH="1">
            <a:off x="5306760" y="1649160"/>
            <a:ext cx="6480" cy="38782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27" name="CustomShape 16"/>
          <p:cNvSpPr/>
          <p:nvPr/>
        </p:nvSpPr>
        <p:spPr>
          <a:xfrm>
            <a:off x="5756400" y="1557360"/>
            <a:ext cx="30128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de-DE" sz="1400" strike="noStrike">
                <a:solidFill>
                  <a:srgbClr val="003366"/>
                </a:solidFill>
                <a:latin typeface="Arial"/>
              </a:rPr>
              <a:t>Einflüsse auf die Kosten</a:t>
            </a:r>
            <a:endParaRPr/>
          </a:p>
        </p:txBody>
      </p:sp>
      <p:sp>
        <p:nvSpPr>
          <p:cNvPr id="828" name="Line 17"/>
          <p:cNvSpPr/>
          <p:nvPr/>
        </p:nvSpPr>
        <p:spPr>
          <a:xfrm>
            <a:off x="415800" y="1998360"/>
            <a:ext cx="8858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29" name="CustomShape 18"/>
          <p:cNvSpPr/>
          <p:nvPr/>
        </p:nvSpPr>
        <p:spPr>
          <a:xfrm>
            <a:off x="2411640" y="2058840"/>
            <a:ext cx="18835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ab ca. 200,- Euro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(Annahme: 4m Höhe)</a:t>
            </a:r>
            <a:endParaRPr/>
          </a:p>
        </p:txBody>
      </p:sp>
      <p:sp>
        <p:nvSpPr>
          <p:cNvPr id="830" name="CustomShape 19"/>
          <p:cNvSpPr/>
          <p:nvPr/>
        </p:nvSpPr>
        <p:spPr>
          <a:xfrm>
            <a:off x="2407320" y="2852640"/>
            <a:ext cx="20494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ca. 1.000...2.500,- Euro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(Annahme: 4m Höhe)</a:t>
            </a:r>
            <a:endParaRPr/>
          </a:p>
        </p:txBody>
      </p:sp>
      <p:sp>
        <p:nvSpPr>
          <p:cNvPr id="831" name="CustomShape 20"/>
          <p:cNvSpPr/>
          <p:nvPr/>
        </p:nvSpPr>
        <p:spPr>
          <a:xfrm>
            <a:off x="2407320" y="3559320"/>
            <a:ext cx="27687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ca. 100...180,- Euro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(Annahme: 4-spurig, 16m Breite)</a:t>
            </a:r>
            <a:endParaRPr/>
          </a:p>
        </p:txBody>
      </p:sp>
      <p:sp>
        <p:nvSpPr>
          <p:cNvPr id="832" name="CustomShape 21"/>
          <p:cNvSpPr/>
          <p:nvPr/>
        </p:nvSpPr>
        <p:spPr>
          <a:xfrm>
            <a:off x="2407320" y="4206960"/>
            <a:ext cx="27687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ca. 100...200,- Euro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(Annahme: 4-spurig, 16m Breite)</a:t>
            </a:r>
            <a:endParaRPr/>
          </a:p>
        </p:txBody>
      </p:sp>
      <p:sp>
        <p:nvSpPr>
          <p:cNvPr id="833" name="CustomShape 22"/>
          <p:cNvSpPr/>
          <p:nvPr/>
        </p:nvSpPr>
        <p:spPr>
          <a:xfrm>
            <a:off x="2407320" y="4883040"/>
            <a:ext cx="27687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ca. 160...380,- Euro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(Annahme: 4-spurig, 16m Breite)</a:t>
            </a:r>
            <a:endParaRPr/>
          </a:p>
        </p:txBody>
      </p:sp>
      <p:sp>
        <p:nvSpPr>
          <p:cNvPr id="834" name="CustomShape 23"/>
          <p:cNvSpPr/>
          <p:nvPr/>
        </p:nvSpPr>
        <p:spPr>
          <a:xfrm>
            <a:off x="5653080" y="2770200"/>
            <a:ext cx="383652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Kosten steigen stark überproportional mit der Höhe (Statik ), Optik, Absorptionsvermögen, Bebauung ein- oder beidseitig</a:t>
            </a:r>
            <a:endParaRPr/>
          </a:p>
        </p:txBody>
      </p:sp>
      <p:sp>
        <p:nvSpPr>
          <p:cNvPr id="835" name="CustomShape 24"/>
          <p:cNvSpPr/>
          <p:nvPr/>
        </p:nvSpPr>
        <p:spPr>
          <a:xfrm>
            <a:off x="5653080" y="1989000"/>
            <a:ext cx="380016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sehr abhängig von Grundstückspreisen, oft aus Platzgründen nicht möglich (Bebauung), Bebauung ein- oder beidseitig</a:t>
            </a:r>
            <a:endParaRPr/>
          </a:p>
        </p:txBody>
      </p:sp>
      <p:sp>
        <p:nvSpPr>
          <p:cNvPr id="836" name="CustomShape 25"/>
          <p:cNvSpPr/>
          <p:nvPr/>
        </p:nvSpPr>
        <p:spPr>
          <a:xfrm>
            <a:off x="5653080" y="3559320"/>
            <a:ext cx="3654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Lokale Bodenverhältnisse, 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hohe Sortenvielfalt</a:t>
            </a:r>
            <a:endParaRPr/>
          </a:p>
        </p:txBody>
      </p:sp>
      <p:sp>
        <p:nvSpPr>
          <p:cNvPr id="837" name="CustomShape 26"/>
          <p:cNvSpPr/>
          <p:nvPr/>
        </p:nvSpPr>
        <p:spPr>
          <a:xfrm>
            <a:off x="5653080" y="4206960"/>
            <a:ext cx="3654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Lokale Bodenverhältnisse, 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hohe Sortenvielfalt</a:t>
            </a:r>
            <a:endParaRPr/>
          </a:p>
        </p:txBody>
      </p:sp>
      <p:sp>
        <p:nvSpPr>
          <p:cNvPr id="838" name="CustomShape 27"/>
          <p:cNvSpPr/>
          <p:nvPr/>
        </p:nvSpPr>
        <p:spPr>
          <a:xfrm>
            <a:off x="5653080" y="4807080"/>
            <a:ext cx="41112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OPA 0/8, 0/11, ZWOPA..., lokale Boden-verhältnisse, Entwässerung (bei Bordsteinen teuer), Winterdienst, Reinigungskosten</a:t>
            </a:r>
            <a:endParaRPr/>
          </a:p>
        </p:txBody>
      </p:sp>
      <p:sp>
        <p:nvSpPr>
          <p:cNvPr id="839" name="CustomShape 28"/>
          <p:cNvSpPr/>
          <p:nvPr/>
        </p:nvSpPr>
        <p:spPr>
          <a:xfrm>
            <a:off x="1017000" y="5661000"/>
            <a:ext cx="1531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200" strike="noStrike" u="sng">
                <a:solidFill>
                  <a:srgbClr val="000000"/>
                </a:solidFill>
                <a:latin typeface="Arial"/>
              </a:rPr>
              <a:t>Quellen (u.a.).:</a:t>
            </a:r>
            <a:r>
              <a:rPr lang="de-DE" sz="12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de-DE" sz="1200" strike="noStrike">
                <a:solidFill>
                  <a:srgbClr val="000000"/>
                </a:solidFill>
                <a:latin typeface="Arial"/>
              </a:rPr>
              <a:t>	</a:t>
            </a:r>
            <a:endParaRPr/>
          </a:p>
        </p:txBody>
      </p:sp>
      <p:sp>
        <p:nvSpPr>
          <p:cNvPr id="840" name="CustomShape 29"/>
          <p:cNvSpPr/>
          <p:nvPr/>
        </p:nvSpPr>
        <p:spPr>
          <a:xfrm>
            <a:off x="65160" y="939960"/>
            <a:ext cx="263160" cy="244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1" name="CustomShape 30"/>
          <p:cNvSpPr/>
          <p:nvPr/>
        </p:nvSpPr>
        <p:spPr>
          <a:xfrm>
            <a:off x="139320" y="1017720"/>
            <a:ext cx="126360" cy="92160"/>
          </a:xfrm>
          <a:prstGeom prst="rightArrow">
            <a:avLst>
              <a:gd name="adj1" fmla="val 50000"/>
              <a:gd name="adj2" fmla="val 31522"/>
            </a:avLst>
          </a:prstGeom>
          <a:solidFill>
            <a:schemeClr val="bg1"/>
          </a:solidFill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392040" y="836640"/>
            <a:ext cx="910404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Vergleich wichtiger Fahrbahndeckschichten</a:t>
            </a:r>
            <a:endParaRPr/>
          </a:p>
        </p:txBody>
      </p:sp>
      <p:sp>
        <p:nvSpPr>
          <p:cNvPr id="843" name="CustomShape 2"/>
          <p:cNvSpPr/>
          <p:nvPr/>
        </p:nvSpPr>
        <p:spPr>
          <a:xfrm>
            <a:off x="378720" y="1965240"/>
            <a:ext cx="9313200" cy="47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Asphaltbeton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2...6 cm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5...7 %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Edelsplitt + Brechsand + Füller + Bitumen,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häufigstes Deckmaterial, sehr viele Varianten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Nutzungsdauer 12...15 Jahre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SMA - Splittmastixasphalt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2...4 cm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≈ 5...10 %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sehr splittreiches Gemisch, Ausfallkörnung,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hoher Bindemittelanteil, hohe Haltbarkeit,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Faserstoffe zur Fixierung des Bitumens,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grobkörniger als Asphaltbeton, unempfindlich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ggf. unebener Unterlage (--&gt;Reparatur)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Gussasphalt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2...4 cm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0 %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sehr kleine Gesteinskörner (Füller), Hohlräume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vollständig mit Bitumen gefüllt, kein sich 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abstützendes Korngerüst, Lastabtrag über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Mörtel, wasserdicht, kein Walzen nötig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OPA - 1 oder 2-schichtig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4...8 cm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&gt; 22 %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hoher Anteil grober Gesteinskörner, Hohlräume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zur Wasserabfuhr, stark lärmmindernd, 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Sorgfalt beim Einbau nötig, hohe Druckbelastung,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empfindlich ggü. Schubbeanspruchung,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bei 2-schichtigem OPA außen feinkörniger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Beton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--&gt;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0 %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Zement als Bindemittel, verträgt sehr hohe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Beanspruchungen, Gesamtdicke 24...30 cm, 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Nutzungsdauer &gt; 20 Jahre, "helle" Fahrbahn</a:t>
            </a:r>
            <a:endParaRPr/>
          </a:p>
        </p:txBody>
      </p:sp>
      <p:sp>
        <p:nvSpPr>
          <p:cNvPr id="844" name="Line 3"/>
          <p:cNvSpPr/>
          <p:nvPr/>
        </p:nvSpPr>
        <p:spPr>
          <a:xfrm>
            <a:off x="2720880" y="1385640"/>
            <a:ext cx="0" cy="50785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45" name="CustomShape 4"/>
          <p:cNvSpPr/>
          <p:nvPr/>
        </p:nvSpPr>
        <p:spPr>
          <a:xfrm>
            <a:off x="498600" y="1405080"/>
            <a:ext cx="1287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Bezeichnung</a:t>
            </a:r>
            <a:endParaRPr/>
          </a:p>
        </p:txBody>
      </p:sp>
      <p:sp>
        <p:nvSpPr>
          <p:cNvPr id="846" name="Line 5"/>
          <p:cNvSpPr/>
          <p:nvPr/>
        </p:nvSpPr>
        <p:spPr>
          <a:xfrm>
            <a:off x="415800" y="1893600"/>
            <a:ext cx="9290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47" name="CustomShape 6"/>
          <p:cNvSpPr/>
          <p:nvPr/>
        </p:nvSpPr>
        <p:spPr>
          <a:xfrm>
            <a:off x="2786040" y="1298520"/>
            <a:ext cx="1228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Dicke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Deckschicht</a:t>
            </a:r>
            <a:endParaRPr/>
          </a:p>
        </p:txBody>
      </p:sp>
      <p:sp>
        <p:nvSpPr>
          <p:cNvPr id="848" name="CustomShape 7"/>
          <p:cNvSpPr/>
          <p:nvPr/>
        </p:nvSpPr>
        <p:spPr>
          <a:xfrm>
            <a:off x="4076280" y="1298520"/>
            <a:ext cx="1534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Hohlraumgehalt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Deckschicht</a:t>
            </a:r>
            <a:endParaRPr/>
          </a:p>
        </p:txBody>
      </p:sp>
      <p:sp>
        <p:nvSpPr>
          <p:cNvPr id="849" name="CustomShape 8"/>
          <p:cNvSpPr/>
          <p:nvPr/>
        </p:nvSpPr>
        <p:spPr>
          <a:xfrm>
            <a:off x="6869520" y="1405080"/>
            <a:ext cx="100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Merkmale</a:t>
            </a:r>
            <a:endParaRPr/>
          </a:p>
        </p:txBody>
      </p:sp>
      <p:sp>
        <p:nvSpPr>
          <p:cNvPr id="850" name="Line 9"/>
          <p:cNvSpPr/>
          <p:nvPr/>
        </p:nvSpPr>
        <p:spPr>
          <a:xfrm>
            <a:off x="4089240" y="1390320"/>
            <a:ext cx="0" cy="50785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51" name="Line 10"/>
          <p:cNvSpPr/>
          <p:nvPr/>
        </p:nvSpPr>
        <p:spPr>
          <a:xfrm>
            <a:off x="5600520" y="1395360"/>
            <a:ext cx="0" cy="50781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425520" y="898560"/>
            <a:ext cx="986292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Lärm - "Regelungen" (Auszug)</a:t>
            </a:r>
            <a:endParaRPr/>
          </a:p>
        </p:txBody>
      </p:sp>
      <p:sp>
        <p:nvSpPr>
          <p:cNvPr id="853" name="CustomShape 2"/>
          <p:cNvSpPr/>
          <p:nvPr/>
        </p:nvSpPr>
        <p:spPr>
          <a:xfrm>
            <a:off x="246240" y="1622520"/>
            <a:ext cx="10502640" cy="44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1974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BImSchG § 50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"... Flächen so zuordnen, dass umweltschädliche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Wirkungen so weit wie möglich vermieden werden."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1990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BImSchG § 47 (Lärmminderungsplanung)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Lärm feststellen, Maßnahmen planen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1990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16. BImSchV (Verkehrslärmschutzverordg.)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Bei "wesentlichen" Änderungen gelten Immissions-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RLS-90 (Richtlinie f. Lärmschutz an Str.)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grenzwerte (Tag/Nacht: Wohngebiet 59/49 dB(A),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Mischgebiet 64/54 dB(A)), müssen berechnet werden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1996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"Grünbuch Künftige Lärmschutzpolitik"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Ziele: 85 dB(A) max. (Peak), dauerhaft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≤ 65 dB(A),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falls ≤ 55 dB(A), dann nicht verschlechtern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1998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Neufassung "TA Lärm"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2002 in DIN 18005 übernommen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2001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EU-Richtlinie "Plan UP" 2001 / 42 / EG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Erwartete Umweltauswirkungen werden untersucht,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(UP=Umweltprüfung)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Beteiligung der Öffentlichkeit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2002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Umgebungslärmrichtlinie 2002 / 49 / EG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Ziele: Kennzahlen und Berechnungsverfahren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harmonisieren, Lärmkarten + Aktionspläne einheitlich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gestalten, Info an Öffentlichkeit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2005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"Plan UP - Richtlinie" (Deutschland)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Umsetzung der EU-Richtlinie in deutsches Recht</a:t>
            </a:r>
            <a:endParaRPr/>
          </a:p>
        </p:txBody>
      </p:sp>
      <p:sp>
        <p:nvSpPr>
          <p:cNvPr id="854" name="CustomShape 3"/>
          <p:cNvSpPr/>
          <p:nvPr/>
        </p:nvSpPr>
        <p:spPr>
          <a:xfrm>
            <a:off x="6185160" y="1139760"/>
            <a:ext cx="24958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Intention / Wesentliches</a:t>
            </a:r>
            <a:endParaRPr/>
          </a:p>
        </p:txBody>
      </p:sp>
      <p:sp>
        <p:nvSpPr>
          <p:cNvPr id="855" name="Line 4"/>
          <p:cNvSpPr/>
          <p:nvPr/>
        </p:nvSpPr>
        <p:spPr>
          <a:xfrm flipH="1">
            <a:off x="4948200" y="1557000"/>
            <a:ext cx="4680" cy="467064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56" name="Line 5"/>
          <p:cNvSpPr/>
          <p:nvPr/>
        </p:nvSpPr>
        <p:spPr>
          <a:xfrm>
            <a:off x="303120" y="2195280"/>
            <a:ext cx="9474120" cy="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57" name="Line 6"/>
          <p:cNvSpPr/>
          <p:nvPr/>
        </p:nvSpPr>
        <p:spPr>
          <a:xfrm>
            <a:off x="303120" y="2627280"/>
            <a:ext cx="9474120" cy="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58" name="Line 7"/>
          <p:cNvSpPr/>
          <p:nvPr/>
        </p:nvSpPr>
        <p:spPr>
          <a:xfrm>
            <a:off x="303120" y="3419280"/>
            <a:ext cx="9474120" cy="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59" name="Line 8"/>
          <p:cNvSpPr/>
          <p:nvPr/>
        </p:nvSpPr>
        <p:spPr>
          <a:xfrm>
            <a:off x="303120" y="4068720"/>
            <a:ext cx="9474120" cy="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60" name="Line 9"/>
          <p:cNvSpPr/>
          <p:nvPr/>
        </p:nvSpPr>
        <p:spPr>
          <a:xfrm>
            <a:off x="303120" y="4427280"/>
            <a:ext cx="9474120" cy="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61" name="Line 10"/>
          <p:cNvSpPr/>
          <p:nvPr/>
        </p:nvSpPr>
        <p:spPr>
          <a:xfrm>
            <a:off x="303120" y="5868720"/>
            <a:ext cx="9474120" cy="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62" name="Line 11"/>
          <p:cNvSpPr/>
          <p:nvPr/>
        </p:nvSpPr>
        <p:spPr>
          <a:xfrm>
            <a:off x="295200" y="1547640"/>
            <a:ext cx="9474120" cy="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63" name="Line 12"/>
          <p:cNvSpPr/>
          <p:nvPr/>
        </p:nvSpPr>
        <p:spPr>
          <a:xfrm>
            <a:off x="295200" y="6227640"/>
            <a:ext cx="9474120" cy="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64" name="Line 13"/>
          <p:cNvSpPr/>
          <p:nvPr/>
        </p:nvSpPr>
        <p:spPr>
          <a:xfrm>
            <a:off x="272880" y="5076720"/>
            <a:ext cx="9474120" cy="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  <p:sp>
        <p:nvSpPr>
          <p:cNvPr id="865" name="Line 14"/>
          <p:cNvSpPr/>
          <p:nvPr/>
        </p:nvSpPr>
        <p:spPr>
          <a:xfrm flipH="1">
            <a:off x="915840" y="1547640"/>
            <a:ext cx="4680" cy="4670280"/>
          </a:xfrm>
          <a:prstGeom prst="line">
            <a:avLst/>
          </a:prstGeom>
          <a:ln w="12600">
            <a:solidFill>
              <a:srgbClr val="0058b0"/>
            </a:solidFill>
            <a:round/>
          </a:ln>
        </p:spPr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25520" y="898560"/>
            <a:ext cx="920880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Schall und Schallwahrnehmung</a:t>
            </a:r>
            <a:endParaRPr/>
          </a:p>
        </p:txBody>
      </p:sp>
      <p:sp>
        <p:nvSpPr>
          <p:cNvPr id="341" name="Line 2"/>
          <p:cNvSpPr/>
          <p:nvPr/>
        </p:nvSpPr>
        <p:spPr>
          <a:xfrm>
            <a:off x="425160" y="4092480"/>
            <a:ext cx="8966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pic>
        <p:nvPicPr>
          <p:cNvPr id="342" name="Picture 23" descr=""/>
          <p:cNvPicPr/>
          <p:nvPr/>
        </p:nvPicPr>
        <p:blipFill>
          <a:blip r:embed="rId1"/>
          <a:stretch/>
        </p:blipFill>
        <p:spPr>
          <a:xfrm>
            <a:off x="6421680" y="1384560"/>
            <a:ext cx="1296720" cy="87768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5261040" y="2452320"/>
            <a:ext cx="4344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Pegeländerung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      </a:t>
            </a:r>
            <a:r>
              <a:rPr b="1" lang="de-DE" sz="2400" strike="noStrike">
                <a:solidFill>
                  <a:srgbClr val="000000"/>
                </a:solidFill>
                <a:latin typeface="Symbol"/>
              </a:rPr>
              <a:t>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Lautheitsempfinden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44" name="CustomShape 4"/>
          <p:cNvSpPr/>
          <p:nvPr/>
        </p:nvSpPr>
        <p:spPr>
          <a:xfrm>
            <a:off x="5407920" y="2981160"/>
            <a:ext cx="37609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-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 10 dB(A)        ---&gt;             halb so laut</a:t>
            </a:r>
            <a:endParaRPr/>
          </a:p>
        </p:txBody>
      </p:sp>
      <p:pic>
        <p:nvPicPr>
          <p:cNvPr id="345" name="Grafik 1" descr=""/>
          <p:cNvPicPr/>
          <p:nvPr/>
        </p:nvPicPr>
        <p:blipFill>
          <a:blip r:embed="rId2"/>
          <a:stretch/>
        </p:blipFill>
        <p:spPr>
          <a:xfrm>
            <a:off x="498600" y="150804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46" name="Grafik 14" descr=""/>
          <p:cNvPicPr/>
          <p:nvPr/>
        </p:nvPicPr>
        <p:blipFill>
          <a:blip r:embed="rId3"/>
          <a:stretch/>
        </p:blipFill>
        <p:spPr>
          <a:xfrm>
            <a:off x="498600" y="19335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47" name="Grafik 15" descr=""/>
          <p:cNvPicPr/>
          <p:nvPr/>
        </p:nvPicPr>
        <p:blipFill>
          <a:blip r:embed="rId4"/>
          <a:stretch/>
        </p:blipFill>
        <p:spPr>
          <a:xfrm>
            <a:off x="498600" y="24141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48" name="Grafik 17" descr=""/>
          <p:cNvPicPr/>
          <p:nvPr/>
        </p:nvPicPr>
        <p:blipFill>
          <a:blip r:embed="rId5"/>
          <a:stretch/>
        </p:blipFill>
        <p:spPr>
          <a:xfrm>
            <a:off x="996120" y="19335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49" name="Grafik 18" descr=""/>
          <p:cNvPicPr/>
          <p:nvPr/>
        </p:nvPicPr>
        <p:blipFill>
          <a:blip r:embed="rId6"/>
          <a:stretch/>
        </p:blipFill>
        <p:spPr>
          <a:xfrm>
            <a:off x="996120" y="24141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50" name="Grafik 19" descr=""/>
          <p:cNvPicPr/>
          <p:nvPr/>
        </p:nvPicPr>
        <p:blipFill>
          <a:blip r:embed="rId7"/>
          <a:stretch/>
        </p:blipFill>
        <p:spPr>
          <a:xfrm>
            <a:off x="1500120" y="24141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51" name="Grafik 20" descr=""/>
          <p:cNvPicPr/>
          <p:nvPr/>
        </p:nvPicPr>
        <p:blipFill>
          <a:blip r:embed="rId8"/>
          <a:stretch/>
        </p:blipFill>
        <p:spPr>
          <a:xfrm>
            <a:off x="2000880" y="24141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52" name="Grafik 16" descr=""/>
          <p:cNvPicPr/>
          <p:nvPr/>
        </p:nvPicPr>
        <p:blipFill>
          <a:blip r:embed="rId9"/>
          <a:stretch/>
        </p:blipFill>
        <p:spPr>
          <a:xfrm>
            <a:off x="498600" y="283968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53" name="Grafik 21" descr=""/>
          <p:cNvPicPr/>
          <p:nvPr/>
        </p:nvPicPr>
        <p:blipFill>
          <a:blip r:embed="rId10"/>
          <a:stretch/>
        </p:blipFill>
        <p:spPr>
          <a:xfrm>
            <a:off x="996120" y="283968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54" name="Grafik 22" descr=""/>
          <p:cNvPicPr/>
          <p:nvPr/>
        </p:nvPicPr>
        <p:blipFill>
          <a:blip r:embed="rId11"/>
          <a:stretch/>
        </p:blipFill>
        <p:spPr>
          <a:xfrm>
            <a:off x="1500120" y="283968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55" name="Grafik 23" descr=""/>
          <p:cNvPicPr/>
          <p:nvPr/>
        </p:nvPicPr>
        <p:blipFill>
          <a:blip r:embed="rId12"/>
          <a:stretch/>
        </p:blipFill>
        <p:spPr>
          <a:xfrm>
            <a:off x="2000880" y="283968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56" name="Grafik 24" descr=""/>
          <p:cNvPicPr/>
          <p:nvPr/>
        </p:nvPicPr>
        <p:blipFill>
          <a:blip r:embed="rId13"/>
          <a:stretch/>
        </p:blipFill>
        <p:spPr>
          <a:xfrm>
            <a:off x="2508480" y="2839680"/>
            <a:ext cx="539280" cy="405360"/>
          </a:xfrm>
          <a:prstGeom prst="rect">
            <a:avLst/>
          </a:prstGeom>
          <a:ln>
            <a:noFill/>
          </a:ln>
        </p:spPr>
      </p:pic>
      <p:sp>
        <p:nvSpPr>
          <p:cNvPr id="357" name="CustomShape 5"/>
          <p:cNvSpPr/>
          <p:nvPr/>
        </p:nvSpPr>
        <p:spPr>
          <a:xfrm>
            <a:off x="1154520" y="1546200"/>
            <a:ext cx="1244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z.B. 60 dB(A)</a:t>
            </a:r>
            <a:endParaRPr/>
          </a:p>
        </p:txBody>
      </p:sp>
      <p:sp>
        <p:nvSpPr>
          <p:cNvPr id="358" name="CustomShape 6"/>
          <p:cNvSpPr/>
          <p:nvPr/>
        </p:nvSpPr>
        <p:spPr>
          <a:xfrm>
            <a:off x="1840680" y="1976760"/>
            <a:ext cx="885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63 dB(A)</a:t>
            </a:r>
            <a:endParaRPr/>
          </a:p>
        </p:txBody>
      </p:sp>
      <p:sp>
        <p:nvSpPr>
          <p:cNvPr id="359" name="CustomShape 7"/>
          <p:cNvSpPr/>
          <p:nvPr/>
        </p:nvSpPr>
        <p:spPr>
          <a:xfrm>
            <a:off x="2814480" y="2463120"/>
            <a:ext cx="885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66 dB(A)</a:t>
            </a:r>
            <a:endParaRPr/>
          </a:p>
        </p:txBody>
      </p:sp>
      <p:sp>
        <p:nvSpPr>
          <p:cNvPr id="360" name="CustomShape 8"/>
          <p:cNvSpPr/>
          <p:nvPr/>
        </p:nvSpPr>
        <p:spPr>
          <a:xfrm>
            <a:off x="3246480" y="3033360"/>
            <a:ext cx="885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70 dB(A)</a:t>
            </a:r>
            <a:endParaRPr/>
          </a:p>
        </p:txBody>
      </p:sp>
      <p:sp>
        <p:nvSpPr>
          <p:cNvPr id="361" name="CustomShape 9"/>
          <p:cNvSpPr/>
          <p:nvPr/>
        </p:nvSpPr>
        <p:spPr>
          <a:xfrm>
            <a:off x="1669320" y="2107800"/>
            <a:ext cx="17496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10"/>
          <p:cNvSpPr/>
          <p:nvPr/>
        </p:nvSpPr>
        <p:spPr>
          <a:xfrm>
            <a:off x="2636280" y="2594160"/>
            <a:ext cx="17496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11"/>
          <p:cNvSpPr/>
          <p:nvPr/>
        </p:nvSpPr>
        <p:spPr>
          <a:xfrm>
            <a:off x="3081960" y="3163680"/>
            <a:ext cx="17496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64" name="Grafik 25" descr=""/>
          <p:cNvPicPr/>
          <p:nvPr/>
        </p:nvPicPr>
        <p:blipFill>
          <a:blip r:embed="rId14"/>
          <a:stretch/>
        </p:blipFill>
        <p:spPr>
          <a:xfrm>
            <a:off x="498600" y="31071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65" name="Grafik 26" descr=""/>
          <p:cNvPicPr/>
          <p:nvPr/>
        </p:nvPicPr>
        <p:blipFill>
          <a:blip r:embed="rId15"/>
          <a:stretch/>
        </p:blipFill>
        <p:spPr>
          <a:xfrm>
            <a:off x="996120" y="31071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66" name="Grafik 27" descr=""/>
          <p:cNvPicPr/>
          <p:nvPr/>
        </p:nvPicPr>
        <p:blipFill>
          <a:blip r:embed="rId16"/>
          <a:stretch/>
        </p:blipFill>
        <p:spPr>
          <a:xfrm>
            <a:off x="1500120" y="31071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67" name="Grafik 28" descr=""/>
          <p:cNvPicPr/>
          <p:nvPr/>
        </p:nvPicPr>
        <p:blipFill>
          <a:blip r:embed="rId17"/>
          <a:stretch/>
        </p:blipFill>
        <p:spPr>
          <a:xfrm>
            <a:off x="2000880" y="3107160"/>
            <a:ext cx="539280" cy="405360"/>
          </a:xfrm>
          <a:prstGeom prst="rect">
            <a:avLst/>
          </a:prstGeom>
          <a:ln>
            <a:noFill/>
          </a:ln>
        </p:spPr>
      </p:pic>
      <p:pic>
        <p:nvPicPr>
          <p:cNvPr id="368" name="Grafik 29" descr=""/>
          <p:cNvPicPr/>
          <p:nvPr/>
        </p:nvPicPr>
        <p:blipFill>
          <a:blip r:embed="rId18"/>
          <a:stretch/>
        </p:blipFill>
        <p:spPr>
          <a:xfrm>
            <a:off x="2508480" y="3107160"/>
            <a:ext cx="539280" cy="405360"/>
          </a:xfrm>
          <a:prstGeom prst="rect">
            <a:avLst/>
          </a:prstGeom>
          <a:ln>
            <a:noFill/>
          </a:ln>
        </p:spPr>
      </p:pic>
      <p:sp>
        <p:nvSpPr>
          <p:cNvPr id="369" name="CustomShape 12"/>
          <p:cNvSpPr/>
          <p:nvPr/>
        </p:nvSpPr>
        <p:spPr>
          <a:xfrm>
            <a:off x="425520" y="1508040"/>
            <a:ext cx="3700080" cy="194760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tx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3"/>
          <p:cNvSpPr/>
          <p:nvPr/>
        </p:nvSpPr>
        <p:spPr>
          <a:xfrm>
            <a:off x="799200" y="4994280"/>
            <a:ext cx="234828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60 dB + 60 dB  =  63 dB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1" name="CustomShape 14"/>
          <p:cNvSpPr/>
          <p:nvPr/>
        </p:nvSpPr>
        <p:spPr>
          <a:xfrm>
            <a:off x="3264480" y="5253120"/>
            <a:ext cx="30924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de-DE" sz="3200" strike="noStrike">
                <a:solidFill>
                  <a:srgbClr val="336699"/>
                </a:solidFill>
                <a:latin typeface="Times New Roman"/>
              </a:rPr>
              <a:t>?!</a:t>
            </a:r>
            <a:endParaRPr/>
          </a:p>
        </p:txBody>
      </p:sp>
      <p:sp>
        <p:nvSpPr>
          <p:cNvPr id="372" name="Line 15"/>
          <p:cNvSpPr/>
          <p:nvPr/>
        </p:nvSpPr>
        <p:spPr>
          <a:xfrm>
            <a:off x="3130920" y="5167080"/>
            <a:ext cx="104760" cy="460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73" name="Line 16"/>
          <p:cNvSpPr/>
          <p:nvPr/>
        </p:nvSpPr>
        <p:spPr>
          <a:xfrm flipV="1">
            <a:off x="3130920" y="5626080"/>
            <a:ext cx="104760" cy="460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74" name="CustomShape 17"/>
          <p:cNvSpPr/>
          <p:nvPr/>
        </p:nvSpPr>
        <p:spPr>
          <a:xfrm>
            <a:off x="799200" y="5493240"/>
            <a:ext cx="23482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45 dB + 60 dB  =  60 dB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5" name="Line 18"/>
          <p:cNvSpPr/>
          <p:nvPr/>
        </p:nvSpPr>
        <p:spPr>
          <a:xfrm>
            <a:off x="6959520" y="5018400"/>
            <a:ext cx="338040" cy="142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76" name="Line 19"/>
          <p:cNvSpPr/>
          <p:nvPr/>
        </p:nvSpPr>
        <p:spPr>
          <a:xfrm flipV="1">
            <a:off x="6959520" y="5639040"/>
            <a:ext cx="338040" cy="142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77" name="CustomShape 20"/>
          <p:cNvSpPr/>
          <p:nvPr/>
        </p:nvSpPr>
        <p:spPr>
          <a:xfrm>
            <a:off x="7469640" y="5190480"/>
            <a:ext cx="17384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63 dB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(Mittelungspegel)</a:t>
            </a:r>
            <a:endParaRPr/>
          </a:p>
        </p:txBody>
      </p:sp>
      <p:sp>
        <p:nvSpPr>
          <p:cNvPr id="378" name="CustomShape 21"/>
          <p:cNvSpPr/>
          <p:nvPr/>
        </p:nvSpPr>
        <p:spPr>
          <a:xfrm>
            <a:off x="5664600" y="4545720"/>
            <a:ext cx="1985400" cy="15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35 dB    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(23,5 Std.) 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                               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80 dB                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(0,5 Std.)</a:t>
            </a:r>
            <a:endParaRPr/>
          </a:p>
        </p:txBody>
      </p:sp>
      <p:sp>
        <p:nvSpPr>
          <p:cNvPr id="379" name="Line 22"/>
          <p:cNvSpPr/>
          <p:nvPr/>
        </p:nvSpPr>
        <p:spPr>
          <a:xfrm>
            <a:off x="4764600" y="4705200"/>
            <a:ext cx="0" cy="1209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80" name="Line 23"/>
          <p:cNvSpPr/>
          <p:nvPr/>
        </p:nvSpPr>
        <p:spPr>
          <a:xfrm>
            <a:off x="4764600" y="1923840"/>
            <a:ext cx="0" cy="1209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81" name="CustomShape 24"/>
          <p:cNvSpPr/>
          <p:nvPr/>
        </p:nvSpPr>
        <p:spPr>
          <a:xfrm>
            <a:off x="409320" y="4336920"/>
            <a:ext cx="4867560" cy="34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Lärmmathematik</a:t>
            </a:r>
            <a:endParaRPr/>
          </a:p>
        </p:txBody>
      </p:sp>
      <p:pic>
        <p:nvPicPr>
          <p:cNvPr id="382" name="Picture 7" descr=""/>
          <p:cNvPicPr/>
          <p:nvPr/>
        </p:nvPicPr>
        <p:blipFill>
          <a:blip r:embed="rId19"/>
          <a:stretch/>
        </p:blipFill>
        <p:spPr>
          <a:xfrm>
            <a:off x="8945640" y="6119640"/>
            <a:ext cx="536040" cy="53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25520" y="898560"/>
            <a:ext cx="920880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Schalläquivalenz (Faustformel)</a:t>
            </a:r>
            <a:endParaRPr/>
          </a:p>
        </p:txBody>
      </p:sp>
      <p:sp>
        <p:nvSpPr>
          <p:cNvPr id="384" name="CustomShape 2"/>
          <p:cNvSpPr/>
          <p:nvPr/>
        </p:nvSpPr>
        <p:spPr>
          <a:xfrm>
            <a:off x="418320" y="2440080"/>
            <a:ext cx="10810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Beispiel: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	</a:t>
            </a:r>
            <a:endParaRPr/>
          </a:p>
        </p:txBody>
      </p:sp>
      <p:sp>
        <p:nvSpPr>
          <p:cNvPr id="385" name="CustomShape 3"/>
          <p:cNvSpPr/>
          <p:nvPr/>
        </p:nvSpPr>
        <p:spPr>
          <a:xfrm>
            <a:off x="2472480" y="2200320"/>
            <a:ext cx="655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ffffff"/>
                </a:solidFill>
                <a:latin typeface="Arial"/>
              </a:rPr>
              <a:t>PKW</a:t>
            </a:r>
            <a:endParaRPr/>
          </a:p>
        </p:txBody>
      </p:sp>
      <p:sp>
        <p:nvSpPr>
          <p:cNvPr id="386" name="Line 4"/>
          <p:cNvSpPr/>
          <p:nvPr/>
        </p:nvSpPr>
        <p:spPr>
          <a:xfrm>
            <a:off x="2781000" y="3265200"/>
            <a:ext cx="449280" cy="3175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87" name="CustomShape 5"/>
          <p:cNvSpPr/>
          <p:nvPr/>
        </p:nvSpPr>
        <p:spPr>
          <a:xfrm>
            <a:off x="3192480" y="3495600"/>
            <a:ext cx="6429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LKW</a:t>
            </a:r>
            <a:endParaRPr/>
          </a:p>
        </p:txBody>
      </p:sp>
      <p:sp>
        <p:nvSpPr>
          <p:cNvPr id="388" name="CustomShape 6"/>
          <p:cNvSpPr/>
          <p:nvPr/>
        </p:nvSpPr>
        <p:spPr>
          <a:xfrm>
            <a:off x="3471120" y="1649520"/>
            <a:ext cx="655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PKW</a:t>
            </a:r>
            <a:endParaRPr/>
          </a:p>
        </p:txBody>
      </p:sp>
      <p:sp>
        <p:nvSpPr>
          <p:cNvPr id="389" name="Line 7"/>
          <p:cNvSpPr/>
          <p:nvPr/>
        </p:nvSpPr>
        <p:spPr>
          <a:xfrm>
            <a:off x="5457600" y="1484280"/>
            <a:ext cx="0" cy="48974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90" name="CustomShape 8"/>
          <p:cNvSpPr/>
          <p:nvPr/>
        </p:nvSpPr>
        <p:spPr>
          <a:xfrm>
            <a:off x="5954760" y="2768760"/>
            <a:ext cx="36777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Im realen Stadtverkehr sind 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15 % LKW etwa für den gleichen Pegel verantwortlich wie 85 % PKW.</a:t>
            </a:r>
            <a:endParaRPr/>
          </a:p>
        </p:txBody>
      </p:sp>
      <p:sp>
        <p:nvSpPr>
          <p:cNvPr id="391" name="CustomShape 9"/>
          <p:cNvSpPr/>
          <p:nvPr/>
        </p:nvSpPr>
        <p:spPr>
          <a:xfrm>
            <a:off x="5954760" y="4302000"/>
            <a:ext cx="3476160" cy="15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Aber es gilt auch: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Würde eines der beiden Verkehrsmittel „beseitigt“, dann würden von den 64 dB immer noch 61 dB übrig bleiben !</a:t>
            </a:r>
            <a:endParaRPr/>
          </a:p>
        </p:txBody>
      </p:sp>
      <p:sp>
        <p:nvSpPr>
          <p:cNvPr id="392" name="CustomShape 10"/>
          <p:cNvSpPr/>
          <p:nvPr/>
        </p:nvSpPr>
        <p:spPr>
          <a:xfrm flipV="1">
            <a:off x="7121520" y="3911760"/>
            <a:ext cx="1007640" cy="72720"/>
          </a:xfrm>
          <a:prstGeom prst="triangle">
            <a:avLst>
              <a:gd name="adj" fmla="val 21600"/>
            </a:avLst>
          </a:prstGeom>
          <a:solidFill>
            <a:srgbClr val="0066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11"/>
          <p:cNvSpPr/>
          <p:nvPr/>
        </p:nvSpPr>
        <p:spPr>
          <a:xfrm>
            <a:off x="2229840" y="2098800"/>
            <a:ext cx="6382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ffffff"/>
                </a:solidFill>
                <a:latin typeface="Arial"/>
              </a:rPr>
              <a:t>85 %</a:t>
            </a:r>
            <a:endParaRPr/>
          </a:p>
        </p:txBody>
      </p:sp>
      <p:sp>
        <p:nvSpPr>
          <p:cNvPr id="394" name="CustomShape 12"/>
          <p:cNvSpPr/>
          <p:nvPr/>
        </p:nvSpPr>
        <p:spPr>
          <a:xfrm>
            <a:off x="2393640" y="2873520"/>
            <a:ext cx="6382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15 %</a:t>
            </a:r>
            <a:endParaRPr/>
          </a:p>
        </p:txBody>
      </p:sp>
      <p:sp>
        <p:nvSpPr>
          <p:cNvPr id="395" name="Line 13"/>
          <p:cNvSpPr/>
          <p:nvPr/>
        </p:nvSpPr>
        <p:spPr>
          <a:xfrm flipV="1">
            <a:off x="3033360" y="1836720"/>
            <a:ext cx="401760" cy="225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pic>
        <p:nvPicPr>
          <p:cNvPr id="396" name="" descr=""/>
          <p:cNvPicPr/>
          <p:nvPr/>
        </p:nvPicPr>
        <p:blipFill>
          <a:blip r:embed="rId1"/>
          <a:stretch/>
        </p:blipFill>
        <p:spPr>
          <a:xfrm>
            <a:off x="635040" y="4838760"/>
            <a:ext cx="4305240" cy="1028880"/>
          </a:xfrm>
          <a:prstGeom prst="rect">
            <a:avLst/>
          </a:prstGeom>
          <a:ln>
            <a:noFill/>
          </a:ln>
        </p:spPr>
      </p:pic>
      <p:pic>
        <p:nvPicPr>
          <p:cNvPr id="397" name="" descr=""/>
          <p:cNvPicPr/>
          <p:nvPr/>
        </p:nvPicPr>
        <p:blipFill>
          <a:blip r:embed="rId2"/>
          <a:stretch/>
        </p:blipFill>
        <p:spPr>
          <a:xfrm>
            <a:off x="1295280" y="1790640"/>
            <a:ext cx="3098880" cy="160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3735720" y="5437800"/>
            <a:ext cx="18360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Maßnahmen zur</a:t>
            </a:r>
            <a:endParaRPr/>
          </a:p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Lärmreduzierung</a:t>
            </a:r>
            <a:endParaRPr/>
          </a:p>
        </p:txBody>
      </p:sp>
      <p:sp>
        <p:nvSpPr>
          <p:cNvPr id="399" name="TextShape 2"/>
          <p:cNvSpPr txBox="1"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Verkehrslärm – Vorgehensweise</a:t>
            </a:r>
            <a:endParaRPr/>
          </a:p>
        </p:txBody>
      </p:sp>
      <p:sp>
        <p:nvSpPr>
          <p:cNvPr id="400" name="CustomShape 3"/>
          <p:cNvSpPr/>
          <p:nvPr/>
        </p:nvSpPr>
        <p:spPr>
          <a:xfrm>
            <a:off x="317160" y="1745280"/>
            <a:ext cx="24930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Identifikation des Themas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im Rahmen der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Früherkennung</a:t>
            </a:r>
            <a:endParaRPr/>
          </a:p>
        </p:txBody>
      </p:sp>
      <p:sp>
        <p:nvSpPr>
          <p:cNvPr id="401" name="CustomShape 4"/>
          <p:cNvSpPr/>
          <p:nvPr/>
        </p:nvSpPr>
        <p:spPr>
          <a:xfrm>
            <a:off x="320400" y="3234600"/>
            <a:ext cx="24807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Kompetenzaufbau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(mit Kooperationspartner)</a:t>
            </a:r>
            <a:endParaRPr/>
          </a:p>
        </p:txBody>
      </p:sp>
      <p:sp>
        <p:nvSpPr>
          <p:cNvPr id="402" name="CustomShape 5"/>
          <p:cNvSpPr/>
          <p:nvPr/>
        </p:nvSpPr>
        <p:spPr>
          <a:xfrm>
            <a:off x="318240" y="4477320"/>
            <a:ext cx="26985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Szenarien selbst berechnen</a:t>
            </a:r>
            <a:endParaRPr/>
          </a:p>
        </p:txBody>
      </p:sp>
      <p:sp>
        <p:nvSpPr>
          <p:cNvPr id="403" name="CustomShape 6"/>
          <p:cNvSpPr/>
          <p:nvPr/>
        </p:nvSpPr>
        <p:spPr>
          <a:xfrm>
            <a:off x="316080" y="5473800"/>
            <a:ext cx="26211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Entwicklung und Kommu-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nikation eigener Positionen</a:t>
            </a:r>
            <a:endParaRPr/>
          </a:p>
        </p:txBody>
      </p:sp>
      <p:sp>
        <p:nvSpPr>
          <p:cNvPr id="404" name="CustomShape 7"/>
          <p:cNvSpPr/>
          <p:nvPr/>
        </p:nvSpPr>
        <p:spPr>
          <a:xfrm>
            <a:off x="3209760" y="4574880"/>
            <a:ext cx="510840" cy="167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93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8"/>
          <p:cNvSpPr/>
          <p:nvPr/>
        </p:nvSpPr>
        <p:spPr>
          <a:xfrm flipV="1">
            <a:off x="685800" y="2889000"/>
            <a:ext cx="1371240" cy="84960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93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9"/>
          <p:cNvSpPr/>
          <p:nvPr/>
        </p:nvSpPr>
        <p:spPr>
          <a:xfrm flipV="1">
            <a:off x="685800" y="4144680"/>
            <a:ext cx="1371240" cy="84960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93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10"/>
          <p:cNvSpPr/>
          <p:nvPr/>
        </p:nvSpPr>
        <p:spPr>
          <a:xfrm flipV="1">
            <a:off x="685800" y="5181120"/>
            <a:ext cx="1371240" cy="84960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93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11"/>
          <p:cNvSpPr/>
          <p:nvPr/>
        </p:nvSpPr>
        <p:spPr>
          <a:xfrm>
            <a:off x="8244360" y="812880"/>
            <a:ext cx="140796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Lärmpegel L</a:t>
            </a:r>
            <a:r>
              <a:rPr lang="de-DE" sz="1600" strike="noStrike" baseline="-25000">
                <a:solidFill>
                  <a:srgbClr val="000000"/>
                </a:solidFill>
                <a:latin typeface="Arial"/>
              </a:rPr>
              <a:t>m</a:t>
            </a:r>
            <a:endParaRPr/>
          </a:p>
        </p:txBody>
      </p:sp>
      <p:sp>
        <p:nvSpPr>
          <p:cNvPr id="409" name="CustomShape 12"/>
          <p:cNvSpPr/>
          <p:nvPr/>
        </p:nvSpPr>
        <p:spPr>
          <a:xfrm>
            <a:off x="3886200" y="4542480"/>
            <a:ext cx="1752120" cy="5842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13"/>
          <p:cNvSpPr/>
          <p:nvPr/>
        </p:nvSpPr>
        <p:spPr>
          <a:xfrm>
            <a:off x="3732840" y="4361040"/>
            <a:ext cx="16610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0000"/>
                </a:solidFill>
                <a:latin typeface="Arial"/>
              </a:rPr>
              <a:t>Modellstadt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(Immissionstool)</a:t>
            </a:r>
            <a:endParaRPr/>
          </a:p>
        </p:txBody>
      </p:sp>
      <p:sp>
        <p:nvSpPr>
          <p:cNvPr id="411" name="Line 14"/>
          <p:cNvSpPr/>
          <p:nvPr/>
        </p:nvSpPr>
        <p:spPr>
          <a:xfrm>
            <a:off x="3071880" y="1828440"/>
            <a:ext cx="0" cy="421308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412" name="CustomShape 15"/>
          <p:cNvSpPr/>
          <p:nvPr/>
        </p:nvSpPr>
        <p:spPr>
          <a:xfrm flipV="1">
            <a:off x="3814920" y="5175000"/>
            <a:ext cx="1371240" cy="84960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93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16"/>
          <p:cNvSpPr/>
          <p:nvPr/>
        </p:nvSpPr>
        <p:spPr>
          <a:xfrm>
            <a:off x="5718240" y="5145840"/>
            <a:ext cx="4149360" cy="13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Welchen Beitrag können wir leisten ?</a:t>
            </a: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Welches Potenzial haben E-Antriebe ?</a:t>
            </a: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Gibt es Beitragsleister, die zu wenig beachtet werden ?</a:t>
            </a: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Was hilft den Bewohnern ?</a:t>
            </a:r>
            <a:endParaRPr/>
          </a:p>
        </p:txBody>
      </p:sp>
      <p:pic>
        <p:nvPicPr>
          <p:cNvPr id="414" name="Picture 3" descr=""/>
          <p:cNvPicPr/>
          <p:nvPr/>
        </p:nvPicPr>
        <p:blipFill>
          <a:blip r:embed="rId1"/>
          <a:stretch/>
        </p:blipFill>
        <p:spPr>
          <a:xfrm>
            <a:off x="8470800" y="1233360"/>
            <a:ext cx="806760" cy="3601080"/>
          </a:xfrm>
          <a:prstGeom prst="rect">
            <a:avLst/>
          </a:prstGeom>
          <a:ln>
            <a:noFill/>
          </a:ln>
        </p:spPr>
      </p:pic>
      <p:pic>
        <p:nvPicPr>
          <p:cNvPr id="415" name="Picture 4" descr=""/>
          <p:cNvPicPr/>
          <p:nvPr/>
        </p:nvPicPr>
        <p:blipFill>
          <a:blip r:embed="rId2"/>
          <a:stretch/>
        </p:blipFill>
        <p:spPr>
          <a:xfrm>
            <a:off x="3814920" y="1362600"/>
            <a:ext cx="3966840" cy="278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2" descr=""/>
          <p:cNvPicPr/>
          <p:nvPr/>
        </p:nvPicPr>
        <p:blipFill>
          <a:blip r:embed="rId1"/>
          <a:stretch/>
        </p:blipFill>
        <p:spPr>
          <a:xfrm rot="5400000">
            <a:off x="5871600" y="2262960"/>
            <a:ext cx="3204000" cy="4464360"/>
          </a:xfrm>
          <a:prstGeom prst="rect">
            <a:avLst/>
          </a:prstGeom>
          <a:ln>
            <a:noFill/>
          </a:ln>
        </p:spPr>
      </p:pic>
      <p:sp>
        <p:nvSpPr>
          <p:cNvPr id="417" name="CustomShape 1"/>
          <p:cNvSpPr/>
          <p:nvPr/>
        </p:nvSpPr>
        <p:spPr>
          <a:xfrm>
            <a:off x="8441280" y="2893320"/>
            <a:ext cx="1264320" cy="6688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TextShape 2"/>
          <p:cNvSpPr txBox="1"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„</a:t>
            </a: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Mittelstadt“ - Merkmale</a:t>
            </a:r>
            <a:endParaRPr/>
          </a:p>
        </p:txBody>
      </p:sp>
      <p:sp>
        <p:nvSpPr>
          <p:cNvPr id="419" name="CustomShape 3"/>
          <p:cNvSpPr/>
          <p:nvPr/>
        </p:nvSpPr>
        <p:spPr>
          <a:xfrm>
            <a:off x="277920" y="1469160"/>
            <a:ext cx="10743840" cy="488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51.646 Einwohner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Kombination aus realer Stadt und hinzugefügter Modellstadt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Gewachsene Stadtstrukturen mit typischen Problemen durch Verkehr und Lärm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Ortsteile getrennt durch Fluss, Bahnstrecke und Durchgangsstraßen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Autobahn nahe der Stadt, „Vorbeifahr-Verkehr“ berücksichtigt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Gewerbegebiete in günstigen + ungünstigen Lagen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Wohngebiete in verschiedenen Ausprägungen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Projektbeteiligte mit großem Erfahrungsschatz: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Fa. Lärmkontor (Lärmemissionen / Immissionen)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Fa. Argus (Verkehrsmodellierung, Szenarien)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R. Buff (Baudezernent Hamburg i.R., 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Prüfung der Realitätsnähe von „Mittelstadt“)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8" dur="indefinite" restart="never" nodeType="tmRoot">
          <p:childTnLst>
            <p:seq>
              <p:cTn id="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4" descr=""/>
          <p:cNvPicPr/>
          <p:nvPr/>
        </p:nvPicPr>
        <p:blipFill>
          <a:blip r:embed="rId1"/>
          <a:stretch/>
        </p:blipFill>
        <p:spPr>
          <a:xfrm rot="3430800">
            <a:off x="7021440" y="4318560"/>
            <a:ext cx="2315880" cy="2196720"/>
          </a:xfrm>
          <a:prstGeom prst="rect">
            <a:avLst/>
          </a:prstGeom>
          <a:ln>
            <a:noFill/>
          </a:ln>
        </p:spPr>
      </p:pic>
      <p:pic>
        <p:nvPicPr>
          <p:cNvPr id="421" name="Picture 5" descr=""/>
          <p:cNvPicPr/>
          <p:nvPr/>
        </p:nvPicPr>
        <p:blipFill>
          <a:blip r:embed="rId2"/>
          <a:stretch/>
        </p:blipFill>
        <p:spPr>
          <a:xfrm rot="2193000">
            <a:off x="3164400" y="4902120"/>
            <a:ext cx="2739240" cy="1553400"/>
          </a:xfrm>
          <a:prstGeom prst="rect">
            <a:avLst/>
          </a:prstGeom>
          <a:ln>
            <a:noFill/>
          </a:ln>
        </p:spPr>
      </p:pic>
      <p:pic>
        <p:nvPicPr>
          <p:cNvPr id="422" name="Picture 8" descr=""/>
          <p:cNvPicPr/>
          <p:nvPr/>
        </p:nvPicPr>
        <p:blipFill>
          <a:blip r:embed="rId3"/>
          <a:stretch/>
        </p:blipFill>
        <p:spPr>
          <a:xfrm>
            <a:off x="395640" y="1291320"/>
            <a:ext cx="6133680" cy="3375360"/>
          </a:xfrm>
          <a:prstGeom prst="rect">
            <a:avLst/>
          </a:prstGeom>
          <a:ln>
            <a:noFill/>
          </a:ln>
        </p:spPr>
      </p:pic>
      <p:sp>
        <p:nvSpPr>
          <p:cNvPr id="423" name="TextShape 1"/>
          <p:cNvSpPr txBox="1"/>
          <p:nvPr/>
        </p:nvSpPr>
        <p:spPr>
          <a:xfrm>
            <a:off x="304560" y="838440"/>
            <a:ext cx="9524880" cy="68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Berücksichtigung der Betroffenenanzahl durch gewichtete Fassadenpegel</a:t>
            </a:r>
            <a:endParaRPr/>
          </a:p>
        </p:txBody>
      </p:sp>
      <p:pic>
        <p:nvPicPr>
          <p:cNvPr id="424" name="Picture 3" descr=""/>
          <p:cNvPicPr/>
          <p:nvPr/>
        </p:nvPicPr>
        <p:blipFill>
          <a:blip r:embed="rId4"/>
          <a:stretch/>
        </p:blipFill>
        <p:spPr>
          <a:xfrm>
            <a:off x="6792840" y="1254960"/>
            <a:ext cx="2935080" cy="2353680"/>
          </a:xfrm>
          <a:prstGeom prst="rect">
            <a:avLst/>
          </a:prstGeom>
          <a:ln>
            <a:noFill/>
          </a:ln>
        </p:spPr>
      </p:pic>
      <p:sp>
        <p:nvSpPr>
          <p:cNvPr id="425" name="CustomShape 2"/>
          <p:cNvSpPr/>
          <p:nvPr/>
        </p:nvSpPr>
        <p:spPr>
          <a:xfrm rot="17674800">
            <a:off x="4595040" y="2402640"/>
            <a:ext cx="534240" cy="729000"/>
          </a:xfrm>
          <a:prstGeom prst="ellipse">
            <a:avLst/>
          </a:prstGeom>
          <a:noFill/>
          <a:ln w="31680">
            <a:solidFill>
              <a:schemeClr val="bg1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26" name="Line 3"/>
          <p:cNvSpPr/>
          <p:nvPr/>
        </p:nvSpPr>
        <p:spPr>
          <a:xfrm flipV="1">
            <a:off x="4950000" y="1600200"/>
            <a:ext cx="1765080" cy="87660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27" name="Line 4"/>
          <p:cNvSpPr/>
          <p:nvPr/>
        </p:nvSpPr>
        <p:spPr>
          <a:xfrm>
            <a:off x="5054760" y="3048480"/>
            <a:ext cx="1669680" cy="48528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428" name="CustomShape 5"/>
          <p:cNvSpPr/>
          <p:nvPr/>
        </p:nvSpPr>
        <p:spPr>
          <a:xfrm>
            <a:off x="8134560" y="3612960"/>
            <a:ext cx="17690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Berechnungspunkte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für Fassaden-</a:t>
            </a:r>
            <a:endParaRPr/>
          </a:p>
          <a:p>
            <a:pPr algn="r"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pegel</a:t>
            </a:r>
            <a:endParaRPr/>
          </a:p>
        </p:txBody>
      </p:sp>
      <p:sp>
        <p:nvSpPr>
          <p:cNvPr id="429" name="CustomShape 6"/>
          <p:cNvSpPr/>
          <p:nvPr/>
        </p:nvSpPr>
        <p:spPr>
          <a:xfrm>
            <a:off x="5718600" y="6394320"/>
            <a:ext cx="1976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Gewichtungsfaktoren“</a:t>
            </a:r>
            <a:endParaRPr/>
          </a:p>
        </p:txBody>
      </p:sp>
      <p:sp>
        <p:nvSpPr>
          <p:cNvPr id="430" name="CustomShape 7"/>
          <p:cNvSpPr/>
          <p:nvPr/>
        </p:nvSpPr>
        <p:spPr>
          <a:xfrm>
            <a:off x="5892840" y="6093720"/>
            <a:ext cx="429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0,6</a:t>
            </a:r>
            <a:endParaRPr/>
          </a:p>
        </p:txBody>
      </p:sp>
      <p:sp>
        <p:nvSpPr>
          <p:cNvPr id="431" name="CustomShape 8"/>
          <p:cNvSpPr/>
          <p:nvPr/>
        </p:nvSpPr>
        <p:spPr>
          <a:xfrm>
            <a:off x="6707880" y="6093720"/>
            <a:ext cx="528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3,98</a:t>
            </a:r>
            <a:endParaRPr/>
          </a:p>
        </p:txBody>
      </p:sp>
      <p:sp>
        <p:nvSpPr>
          <p:cNvPr id="432" name="Line 9"/>
          <p:cNvSpPr/>
          <p:nvPr/>
        </p:nvSpPr>
        <p:spPr>
          <a:xfrm flipH="1" flipV="1">
            <a:off x="7925400" y="1919160"/>
            <a:ext cx="299880" cy="32526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433" name="CustomShape 10"/>
          <p:cNvSpPr/>
          <p:nvPr/>
        </p:nvSpPr>
        <p:spPr>
          <a:xfrm>
            <a:off x="7917840" y="1866960"/>
            <a:ext cx="84960" cy="85320"/>
          </a:xfrm>
          <a:prstGeom prst="ellipse">
            <a:avLst/>
          </a:prstGeom>
          <a:solidFill>
            <a:srgbClr val="0033cc"/>
          </a:solidFill>
          <a:ln w="3492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11"/>
          <p:cNvSpPr/>
          <p:nvPr/>
        </p:nvSpPr>
        <p:spPr>
          <a:xfrm>
            <a:off x="8185320" y="5169600"/>
            <a:ext cx="84960" cy="85320"/>
          </a:xfrm>
          <a:prstGeom prst="ellipse">
            <a:avLst/>
          </a:prstGeom>
          <a:solidFill>
            <a:srgbClr val="0033cc"/>
          </a:solidFill>
          <a:ln w="3492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Line 12"/>
          <p:cNvSpPr/>
          <p:nvPr/>
        </p:nvSpPr>
        <p:spPr>
          <a:xfrm flipV="1">
            <a:off x="5545800" y="2942280"/>
            <a:ext cx="2305080" cy="30006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436" name="CustomShape 13"/>
          <p:cNvSpPr/>
          <p:nvPr/>
        </p:nvSpPr>
        <p:spPr>
          <a:xfrm rot="3138600">
            <a:off x="7815960" y="2893680"/>
            <a:ext cx="85320" cy="85320"/>
          </a:xfrm>
          <a:prstGeom prst="ellipse">
            <a:avLst/>
          </a:prstGeom>
          <a:solidFill>
            <a:srgbClr val="0033cc"/>
          </a:solidFill>
          <a:ln w="3492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14"/>
          <p:cNvSpPr/>
          <p:nvPr/>
        </p:nvSpPr>
        <p:spPr>
          <a:xfrm rot="3138600">
            <a:off x="5503320" y="5906520"/>
            <a:ext cx="85320" cy="85320"/>
          </a:xfrm>
          <a:prstGeom prst="ellipse">
            <a:avLst/>
          </a:prstGeom>
          <a:solidFill>
            <a:srgbClr val="0033cc"/>
          </a:solidFill>
          <a:ln w="3492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Line 15"/>
          <p:cNvSpPr/>
          <p:nvPr/>
        </p:nvSpPr>
        <p:spPr>
          <a:xfrm>
            <a:off x="8867520" y="3502080"/>
            <a:ext cx="295560" cy="18468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9" name="Line 16"/>
          <p:cNvSpPr/>
          <p:nvPr/>
        </p:nvSpPr>
        <p:spPr>
          <a:xfrm flipH="1">
            <a:off x="7018920" y="5830920"/>
            <a:ext cx="217800" cy="23724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40" name="Line 17"/>
          <p:cNvSpPr/>
          <p:nvPr/>
        </p:nvSpPr>
        <p:spPr>
          <a:xfrm>
            <a:off x="5891040" y="5968800"/>
            <a:ext cx="127800" cy="993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41" name="CustomShape 18"/>
          <p:cNvSpPr/>
          <p:nvPr/>
        </p:nvSpPr>
        <p:spPr>
          <a:xfrm>
            <a:off x="8763480" y="3351960"/>
            <a:ext cx="161280" cy="180720"/>
          </a:xfrm>
          <a:prstGeom prst="ellipse">
            <a:avLst/>
          </a:prstGeom>
          <a:noFill/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19"/>
          <p:cNvSpPr/>
          <p:nvPr/>
        </p:nvSpPr>
        <p:spPr>
          <a:xfrm>
            <a:off x="358560" y="5874840"/>
            <a:ext cx="275832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 u="sng">
                <a:solidFill>
                  <a:srgbClr val="000000"/>
                </a:solidFill>
                <a:latin typeface="Arial"/>
              </a:rPr>
              <a:t>Beispielrechnung: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39 Berechnungspunkte x 0,6 </a:t>
            </a:r>
            <a:endParaRPr/>
          </a:p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≈ </a:t>
            </a:r>
            <a:r>
              <a:rPr lang="de-DE" sz="1400" strike="noStrike">
                <a:solidFill>
                  <a:srgbClr val="000000"/>
                </a:solidFill>
                <a:latin typeface="Arial"/>
              </a:rPr>
              <a:t>24 Bewohner in diesem Haus  </a:t>
            </a:r>
            <a:endParaRPr/>
          </a:p>
        </p:txBody>
      </p:sp>
      <p:sp>
        <p:nvSpPr>
          <p:cNvPr id="443" name="Line 20"/>
          <p:cNvSpPr/>
          <p:nvPr/>
        </p:nvSpPr>
        <p:spPr>
          <a:xfrm flipH="1">
            <a:off x="2971800" y="5983200"/>
            <a:ext cx="761760" cy="45252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44" name="Line 21"/>
          <p:cNvSpPr/>
          <p:nvPr/>
        </p:nvSpPr>
        <p:spPr>
          <a:xfrm flipV="1">
            <a:off x="8844120" y="4161240"/>
            <a:ext cx="364680" cy="51624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45" name="TextShape 22"/>
          <p:cNvSpPr txBox="1"/>
          <p:nvPr/>
        </p:nvSpPr>
        <p:spPr>
          <a:xfrm>
            <a:off x="415800" y="6548400"/>
            <a:ext cx="6657480" cy="178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1000" strike="noStrike">
                <a:solidFill>
                  <a:srgbClr val="000000"/>
                </a:solidFill>
                <a:latin typeface="Arial"/>
              </a:rPr>
              <a:t>Lärm-VDA-2012-10-16.pptx      K-EFUS     Umwelt Strategie und Mobilität</a:t>
            </a:r>
            <a:endParaRPr/>
          </a:p>
        </p:txBody>
      </p:sp>
      <p:sp>
        <p:nvSpPr>
          <p:cNvPr id="446" name="CustomShape 23"/>
          <p:cNvSpPr/>
          <p:nvPr/>
        </p:nvSpPr>
        <p:spPr>
          <a:xfrm>
            <a:off x="381600" y="6548400"/>
            <a:ext cx="4181400" cy="1533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nodeType="clickEffect" fill="hold">
                      <p:stCondLst>
                        <p:cond delay="indefinite"/>
                      </p:stCondLst>
                      <p:childTnLst>
                        <p:par>
                          <p:cTn id="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73" descr=""/>
          <p:cNvPicPr/>
          <p:nvPr/>
        </p:nvPicPr>
        <p:blipFill>
          <a:blip r:embed="rId1"/>
          <a:stretch/>
        </p:blipFill>
        <p:spPr>
          <a:xfrm>
            <a:off x="5368320" y="1650240"/>
            <a:ext cx="1195560" cy="838440"/>
          </a:xfrm>
          <a:prstGeom prst="rect">
            <a:avLst/>
          </a:prstGeom>
          <a:ln>
            <a:noFill/>
          </a:ln>
        </p:spPr>
      </p:pic>
      <p:pic>
        <p:nvPicPr>
          <p:cNvPr id="448" name="Picture 73" descr=""/>
          <p:cNvPicPr/>
          <p:nvPr/>
        </p:nvPicPr>
        <p:blipFill>
          <a:blip r:embed="rId2"/>
          <a:stretch/>
        </p:blipFill>
        <p:spPr>
          <a:xfrm>
            <a:off x="634320" y="1561680"/>
            <a:ext cx="1195560" cy="838440"/>
          </a:xfrm>
          <a:prstGeom prst="rect">
            <a:avLst/>
          </a:prstGeom>
          <a:ln>
            <a:noFill/>
          </a:ln>
        </p:spPr>
      </p:pic>
      <p:sp>
        <p:nvSpPr>
          <p:cNvPr id="449" name="CustomShape 1"/>
          <p:cNvSpPr/>
          <p:nvPr/>
        </p:nvSpPr>
        <p:spPr>
          <a:xfrm>
            <a:off x="304560" y="838440"/>
            <a:ext cx="952488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1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Lärmtool - Stellgrößen</a:t>
            </a:r>
            <a:endParaRPr/>
          </a:p>
        </p:txBody>
      </p:sp>
      <p:sp>
        <p:nvSpPr>
          <p:cNvPr id="450" name="CustomShape 2"/>
          <p:cNvSpPr/>
          <p:nvPr/>
        </p:nvSpPr>
        <p:spPr>
          <a:xfrm>
            <a:off x="2170800" y="1839960"/>
            <a:ext cx="20739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für jeden Straßen-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Abschnitt variierbar</a:t>
            </a:r>
            <a:endParaRPr/>
          </a:p>
        </p:txBody>
      </p:sp>
      <p:sp>
        <p:nvSpPr>
          <p:cNvPr id="451" name="CustomShape 3"/>
          <p:cNvSpPr/>
          <p:nvPr/>
        </p:nvSpPr>
        <p:spPr>
          <a:xfrm>
            <a:off x="6932520" y="1839960"/>
            <a:ext cx="18849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bezogen auf die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gesamte Stadt</a:t>
            </a:r>
            <a:endParaRPr/>
          </a:p>
        </p:txBody>
      </p:sp>
      <p:sp>
        <p:nvSpPr>
          <p:cNvPr id="452" name="CustomShape 4"/>
          <p:cNvSpPr/>
          <p:nvPr/>
        </p:nvSpPr>
        <p:spPr>
          <a:xfrm>
            <a:off x="1204200" y="3240720"/>
            <a:ext cx="3174120" cy="252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Verkehrsmenge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PKW-/LKW – Anteil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Zulässige Höchstgeschwindigkeit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Fahrbahnbelag</a:t>
            </a:r>
            <a:endParaRPr/>
          </a:p>
        </p:txBody>
      </p:sp>
      <p:sp>
        <p:nvSpPr>
          <p:cNvPr id="453" name="CustomShape 5"/>
          <p:cNvSpPr/>
          <p:nvPr/>
        </p:nvSpPr>
        <p:spPr>
          <a:xfrm>
            <a:off x="6088320" y="3240720"/>
            <a:ext cx="293040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Antriebsgeräusche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Reifen-/Fahrbahn - Geräusche</a:t>
            </a:r>
            <a:endParaRPr/>
          </a:p>
        </p:txBody>
      </p:sp>
      <p:sp>
        <p:nvSpPr>
          <p:cNvPr id="454" name="Line 6"/>
          <p:cNvSpPr/>
          <p:nvPr/>
        </p:nvSpPr>
        <p:spPr>
          <a:xfrm flipV="1">
            <a:off x="760320" y="2710800"/>
            <a:ext cx="3423240" cy="7920"/>
          </a:xfrm>
          <a:prstGeom prst="line">
            <a:avLst/>
          </a:prstGeom>
          <a:ln w="19080">
            <a:solidFill>
              <a:schemeClr val="accent6"/>
            </a:solidFill>
            <a:round/>
          </a:ln>
        </p:spPr>
      </p:sp>
      <p:sp>
        <p:nvSpPr>
          <p:cNvPr id="455" name="Line 7"/>
          <p:cNvSpPr/>
          <p:nvPr/>
        </p:nvSpPr>
        <p:spPr>
          <a:xfrm flipV="1">
            <a:off x="5640840" y="2718720"/>
            <a:ext cx="3422880" cy="8280"/>
          </a:xfrm>
          <a:prstGeom prst="line">
            <a:avLst/>
          </a:prstGeom>
          <a:ln w="19080">
            <a:solidFill>
              <a:schemeClr val="accent6"/>
            </a:solidFill>
            <a:round/>
          </a:ln>
        </p:spPr>
      </p:sp>
      <p:sp>
        <p:nvSpPr>
          <p:cNvPr id="456" name="Line 8"/>
          <p:cNvSpPr/>
          <p:nvPr/>
        </p:nvSpPr>
        <p:spPr>
          <a:xfrm>
            <a:off x="4924080" y="1899000"/>
            <a:ext cx="7920" cy="3422880"/>
          </a:xfrm>
          <a:prstGeom prst="line">
            <a:avLst/>
          </a:prstGeom>
          <a:ln w="19080">
            <a:solidFill>
              <a:schemeClr val="accent6"/>
            </a:solidFill>
            <a:round/>
          </a:ln>
        </p:spPr>
      </p:sp>
      <p:sp>
        <p:nvSpPr>
          <p:cNvPr id="457" name="CustomShape 9"/>
          <p:cNvSpPr/>
          <p:nvPr/>
        </p:nvSpPr>
        <p:spPr>
          <a:xfrm>
            <a:off x="5194800" y="1559160"/>
            <a:ext cx="1418400" cy="969480"/>
          </a:xfrm>
          <a:prstGeom prst="ellipse">
            <a:avLst/>
          </a:prstGeom>
          <a:noFill/>
          <a:ln w="12600">
            <a:solidFill>
              <a:schemeClr val="accent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Line 10"/>
          <p:cNvSpPr/>
          <p:nvPr/>
        </p:nvSpPr>
        <p:spPr>
          <a:xfrm>
            <a:off x="1481760" y="1839960"/>
            <a:ext cx="581760" cy="166320"/>
          </a:xfrm>
          <a:prstGeom prst="line">
            <a:avLst/>
          </a:prstGeom>
          <a:ln w="12600">
            <a:solidFill>
              <a:schemeClr val="accent6"/>
            </a:solidFill>
            <a:round/>
          </a:ln>
        </p:spPr>
      </p:sp>
      <p:sp>
        <p:nvSpPr>
          <p:cNvPr id="459" name="Line 11"/>
          <p:cNvSpPr/>
          <p:nvPr/>
        </p:nvSpPr>
        <p:spPr>
          <a:xfrm>
            <a:off x="1358280" y="2006280"/>
            <a:ext cx="705240" cy="31680"/>
          </a:xfrm>
          <a:prstGeom prst="line">
            <a:avLst/>
          </a:prstGeom>
          <a:ln w="12600">
            <a:solidFill>
              <a:schemeClr val="accent6"/>
            </a:solidFill>
            <a:round/>
          </a:ln>
        </p:spPr>
      </p:sp>
      <p:sp>
        <p:nvSpPr>
          <p:cNvPr id="460" name="Line 12"/>
          <p:cNvSpPr/>
          <p:nvPr/>
        </p:nvSpPr>
        <p:spPr>
          <a:xfrm flipV="1">
            <a:off x="1300320" y="2069280"/>
            <a:ext cx="763200" cy="149400"/>
          </a:xfrm>
          <a:prstGeom prst="line">
            <a:avLst/>
          </a:prstGeom>
          <a:ln w="12600">
            <a:solidFill>
              <a:schemeClr val="accent6"/>
            </a:solidFill>
            <a:round/>
          </a:ln>
        </p:spPr>
      </p:sp>
      <p:pic>
        <p:nvPicPr>
          <p:cNvPr id="461" name="Picture 4" descr=""/>
          <p:cNvPicPr/>
          <p:nvPr/>
        </p:nvPicPr>
        <p:blipFill>
          <a:blip r:embed="rId3"/>
          <a:stretch/>
        </p:blipFill>
        <p:spPr>
          <a:xfrm>
            <a:off x="454680" y="5458680"/>
            <a:ext cx="623160" cy="344880"/>
          </a:xfrm>
          <a:prstGeom prst="rect">
            <a:avLst/>
          </a:prstGeom>
          <a:ln>
            <a:noFill/>
          </a:ln>
        </p:spPr>
      </p:pic>
      <p:sp>
        <p:nvSpPr>
          <p:cNvPr id="462" name="CustomShape 13"/>
          <p:cNvSpPr/>
          <p:nvPr/>
        </p:nvSpPr>
        <p:spPr>
          <a:xfrm>
            <a:off x="558000" y="4698720"/>
            <a:ext cx="369360" cy="386280"/>
          </a:xfrm>
          <a:custGeom>
            <a:avLst/>
            <a:gdLst/>
            <a:ahLst/>
            <a:rect l="0" t="0" r="r" b="b"/>
            <a:pathLst>
              <a:path w="21601" h="21601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lnTo>
                  <a:pt x="2855" y="10800"/>
                </a:lnTo>
                <a:cubicBezTo>
                  <a:pt x="2855" y="15188"/>
                  <a:pt x="6412" y="18745"/>
                  <a:pt x="10800" y="18745"/>
                </a:cubicBezTo>
                <a:cubicBezTo>
                  <a:pt x="15188" y="18745"/>
                  <a:pt x="18745" y="15188"/>
                  <a:pt x="18745" y="10800"/>
                </a:cubicBezTo>
                <a:cubicBezTo>
                  <a:pt x="18745" y="6412"/>
                  <a:pt x="15188" y="2855"/>
                  <a:pt x="10800" y="2855"/>
                </a:cubicBezTo>
                <a:cubicBezTo>
                  <a:pt x="6412" y="2855"/>
                  <a:pt x="2855" y="6412"/>
                  <a:pt x="2855" y="10800"/>
                </a:cubicBez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14"/>
          <p:cNvSpPr/>
          <p:nvPr/>
        </p:nvSpPr>
        <p:spPr>
          <a:xfrm>
            <a:off x="558720" y="4734000"/>
            <a:ext cx="478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400" strike="noStrike">
                <a:solidFill>
                  <a:srgbClr val="000000"/>
                </a:solidFill>
                <a:latin typeface="Arial"/>
              </a:rPr>
              <a:t>50</a:t>
            </a:r>
            <a:endParaRPr/>
          </a:p>
        </p:txBody>
      </p:sp>
      <p:pic>
        <p:nvPicPr>
          <p:cNvPr id="464" name="Picture 65" descr=""/>
          <p:cNvPicPr/>
          <p:nvPr/>
        </p:nvPicPr>
        <p:blipFill>
          <a:blip r:embed="rId4"/>
          <a:stretch/>
        </p:blipFill>
        <p:spPr>
          <a:xfrm>
            <a:off x="5559120" y="3962520"/>
            <a:ext cx="308520" cy="451440"/>
          </a:xfrm>
          <a:prstGeom prst="rect">
            <a:avLst/>
          </a:prstGeom>
          <a:ln>
            <a:noFill/>
          </a:ln>
        </p:spPr>
      </p:pic>
      <p:pic>
        <p:nvPicPr>
          <p:cNvPr id="465" name="Picture 66" descr=""/>
          <p:cNvPicPr/>
          <p:nvPr/>
        </p:nvPicPr>
        <p:blipFill>
          <a:blip r:embed="rId5"/>
          <a:stretch/>
        </p:blipFill>
        <p:spPr>
          <a:xfrm>
            <a:off x="5368320" y="3119400"/>
            <a:ext cx="689760" cy="719280"/>
          </a:xfrm>
          <a:prstGeom prst="rect">
            <a:avLst/>
          </a:prstGeom>
          <a:ln>
            <a:noFill/>
          </a:ln>
        </p:spPr>
      </p:pic>
      <p:sp>
        <p:nvSpPr>
          <p:cNvPr id="466" name="CustomShape 15"/>
          <p:cNvSpPr/>
          <p:nvPr/>
        </p:nvSpPr>
        <p:spPr>
          <a:xfrm>
            <a:off x="466560" y="3211920"/>
            <a:ext cx="662040" cy="4096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Line 16"/>
          <p:cNvSpPr/>
          <p:nvPr/>
        </p:nvSpPr>
        <p:spPr>
          <a:xfrm>
            <a:off x="474840" y="3425760"/>
            <a:ext cx="646200" cy="0"/>
          </a:xfrm>
          <a:prstGeom prst="line">
            <a:avLst/>
          </a:prstGeom>
          <a:ln cap="rnd" w="28440">
            <a:solidFill>
              <a:srgbClr val="ffffff"/>
            </a:solidFill>
            <a:custDash>
              <a:ds d="316000%" sp="237000%"/>
            </a:custDash>
            <a:round/>
          </a:ln>
        </p:spPr>
      </p:sp>
      <p:sp>
        <p:nvSpPr>
          <p:cNvPr id="468" name="Line 17"/>
          <p:cNvSpPr/>
          <p:nvPr/>
        </p:nvSpPr>
        <p:spPr>
          <a:xfrm>
            <a:off x="473040" y="3232800"/>
            <a:ext cx="648000" cy="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469" name="Line 18"/>
          <p:cNvSpPr/>
          <p:nvPr/>
        </p:nvSpPr>
        <p:spPr>
          <a:xfrm>
            <a:off x="473760" y="3599280"/>
            <a:ext cx="648360" cy="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470" name="CustomShape 19"/>
          <p:cNvSpPr/>
          <p:nvPr/>
        </p:nvSpPr>
        <p:spPr>
          <a:xfrm>
            <a:off x="519840" y="33278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20"/>
          <p:cNvSpPr/>
          <p:nvPr/>
        </p:nvSpPr>
        <p:spPr>
          <a:xfrm>
            <a:off x="631800" y="32846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21"/>
          <p:cNvSpPr/>
          <p:nvPr/>
        </p:nvSpPr>
        <p:spPr>
          <a:xfrm>
            <a:off x="721440" y="333468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22"/>
          <p:cNvSpPr/>
          <p:nvPr/>
        </p:nvSpPr>
        <p:spPr>
          <a:xfrm>
            <a:off x="822240" y="33206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23"/>
          <p:cNvSpPr/>
          <p:nvPr/>
        </p:nvSpPr>
        <p:spPr>
          <a:xfrm>
            <a:off x="919080" y="333468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24"/>
          <p:cNvSpPr/>
          <p:nvPr/>
        </p:nvSpPr>
        <p:spPr>
          <a:xfrm>
            <a:off x="578160" y="343908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25"/>
          <p:cNvSpPr/>
          <p:nvPr/>
        </p:nvSpPr>
        <p:spPr>
          <a:xfrm>
            <a:off x="694080" y="351180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26"/>
          <p:cNvSpPr/>
          <p:nvPr/>
        </p:nvSpPr>
        <p:spPr>
          <a:xfrm>
            <a:off x="794160" y="344520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27"/>
          <p:cNvSpPr/>
          <p:nvPr/>
        </p:nvSpPr>
        <p:spPr>
          <a:xfrm>
            <a:off x="865800" y="347832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28"/>
          <p:cNvSpPr/>
          <p:nvPr/>
        </p:nvSpPr>
        <p:spPr>
          <a:xfrm>
            <a:off x="970200" y="345348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29"/>
          <p:cNvSpPr/>
          <p:nvPr/>
        </p:nvSpPr>
        <p:spPr>
          <a:xfrm>
            <a:off x="622440" y="336168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30"/>
          <p:cNvSpPr/>
          <p:nvPr/>
        </p:nvSpPr>
        <p:spPr>
          <a:xfrm>
            <a:off x="716760" y="34340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31"/>
          <p:cNvSpPr/>
          <p:nvPr/>
        </p:nvSpPr>
        <p:spPr>
          <a:xfrm>
            <a:off x="954000" y="35240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32"/>
          <p:cNvSpPr/>
          <p:nvPr/>
        </p:nvSpPr>
        <p:spPr>
          <a:xfrm>
            <a:off x="1026000" y="325836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33"/>
          <p:cNvSpPr/>
          <p:nvPr/>
        </p:nvSpPr>
        <p:spPr>
          <a:xfrm>
            <a:off x="508680" y="350172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34"/>
          <p:cNvSpPr/>
          <p:nvPr/>
        </p:nvSpPr>
        <p:spPr>
          <a:xfrm>
            <a:off x="603000" y="351900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35"/>
          <p:cNvSpPr/>
          <p:nvPr/>
        </p:nvSpPr>
        <p:spPr>
          <a:xfrm>
            <a:off x="795960" y="351900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36"/>
          <p:cNvSpPr/>
          <p:nvPr/>
        </p:nvSpPr>
        <p:spPr>
          <a:xfrm>
            <a:off x="1017360" y="333828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37"/>
          <p:cNvSpPr/>
          <p:nvPr/>
        </p:nvSpPr>
        <p:spPr>
          <a:xfrm>
            <a:off x="547200" y="32630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38"/>
          <p:cNvSpPr/>
          <p:nvPr/>
        </p:nvSpPr>
        <p:spPr>
          <a:xfrm>
            <a:off x="1035000" y="349992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39"/>
          <p:cNvSpPr/>
          <p:nvPr/>
        </p:nvSpPr>
        <p:spPr>
          <a:xfrm>
            <a:off x="748800" y="32702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CustomShape 40"/>
          <p:cNvSpPr/>
          <p:nvPr/>
        </p:nvSpPr>
        <p:spPr>
          <a:xfrm>
            <a:off x="856800" y="32486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41"/>
          <p:cNvSpPr/>
          <p:nvPr/>
        </p:nvSpPr>
        <p:spPr>
          <a:xfrm>
            <a:off x="946440" y="3270240"/>
            <a:ext cx="61920" cy="58320"/>
          </a:xfrm>
          <a:prstGeom prst="octagon">
            <a:avLst>
              <a:gd name="adj" fmla="val 17126"/>
            </a:avLst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3" name="Picture 7" descr=""/>
          <p:cNvPicPr/>
          <p:nvPr/>
        </p:nvPicPr>
        <p:blipFill>
          <a:blip r:embed="rId6"/>
          <a:stretch/>
        </p:blipFill>
        <p:spPr>
          <a:xfrm>
            <a:off x="8945640" y="6119640"/>
            <a:ext cx="536040" cy="536040"/>
          </a:xfrm>
          <a:prstGeom prst="rect">
            <a:avLst/>
          </a:prstGeom>
          <a:ln>
            <a:noFill/>
          </a:ln>
        </p:spPr>
      </p:pic>
      <p:pic>
        <p:nvPicPr>
          <p:cNvPr id="494" name="" descr=""/>
          <p:cNvPicPr/>
          <p:nvPr/>
        </p:nvPicPr>
        <p:blipFill>
          <a:blip r:embed="rId7"/>
          <a:stretch/>
        </p:blipFill>
        <p:spPr>
          <a:xfrm>
            <a:off x="520560" y="3822840"/>
            <a:ext cx="584280" cy="6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0" dur="indefinite" restart="never" nodeType="tmRoot">
          <p:childTnLst>
            <p:seq>
              <p:cTn id="11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7469280" y="5450400"/>
            <a:ext cx="555480" cy="293040"/>
          </a:xfrm>
          <a:prstGeom prst="rect">
            <a:avLst/>
          </a:prstGeom>
          <a:solidFill>
            <a:srgbClr val="fa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2"/>
          <p:cNvSpPr/>
          <p:nvPr/>
        </p:nvSpPr>
        <p:spPr>
          <a:xfrm>
            <a:off x="7469280" y="2113560"/>
            <a:ext cx="545760" cy="293040"/>
          </a:xfrm>
          <a:prstGeom prst="rect">
            <a:avLst/>
          </a:prstGeom>
          <a:solidFill>
            <a:srgbClr val="54ba38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3"/>
          <p:cNvSpPr/>
          <p:nvPr/>
        </p:nvSpPr>
        <p:spPr>
          <a:xfrm>
            <a:off x="7901640" y="1347480"/>
            <a:ext cx="1806840" cy="28044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4"/>
          <p:cNvSpPr/>
          <p:nvPr/>
        </p:nvSpPr>
        <p:spPr>
          <a:xfrm>
            <a:off x="7741440" y="1066680"/>
            <a:ext cx="2095200" cy="56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Wirkung der Maßnahme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de-DE" sz="1400" strike="noStrike" u="sng">
                <a:solidFill>
                  <a:srgbClr val="000000"/>
                </a:solidFill>
                <a:latin typeface="Arial"/>
              </a:rPr>
              <a:t>Differenzdarstellung</a:t>
            </a:r>
            <a:endParaRPr/>
          </a:p>
        </p:txBody>
      </p:sp>
      <p:sp>
        <p:nvSpPr>
          <p:cNvPr id="499" name="CustomShape 5"/>
          <p:cNvSpPr/>
          <p:nvPr/>
        </p:nvSpPr>
        <p:spPr>
          <a:xfrm>
            <a:off x="6727680" y="210420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leiser</a:t>
            </a:r>
            <a:endParaRPr/>
          </a:p>
        </p:txBody>
      </p:sp>
      <p:sp>
        <p:nvSpPr>
          <p:cNvPr id="500" name="CustomShape 6"/>
          <p:cNvSpPr/>
          <p:nvPr/>
        </p:nvSpPr>
        <p:spPr>
          <a:xfrm>
            <a:off x="6727680" y="3597120"/>
            <a:ext cx="132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leiser</a:t>
            </a:r>
            <a:endParaRPr/>
          </a:p>
        </p:txBody>
      </p:sp>
      <p:sp>
        <p:nvSpPr>
          <p:cNvPr id="501" name="CustomShape 7"/>
          <p:cNvSpPr/>
          <p:nvPr/>
        </p:nvSpPr>
        <p:spPr>
          <a:xfrm>
            <a:off x="6727680" y="543852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5...6 dB  lauter</a:t>
            </a:r>
            <a:endParaRPr/>
          </a:p>
        </p:txBody>
      </p:sp>
      <p:sp>
        <p:nvSpPr>
          <p:cNvPr id="502" name="Line 8"/>
          <p:cNvSpPr/>
          <p:nvPr/>
        </p:nvSpPr>
        <p:spPr>
          <a:xfrm>
            <a:off x="8036640" y="21182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03" name="Line 9"/>
          <p:cNvSpPr/>
          <p:nvPr/>
        </p:nvSpPr>
        <p:spPr>
          <a:xfrm>
            <a:off x="8036640" y="24134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04" name="Line 10"/>
          <p:cNvSpPr/>
          <p:nvPr/>
        </p:nvSpPr>
        <p:spPr>
          <a:xfrm>
            <a:off x="8036640" y="365256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05" name="Line 11"/>
          <p:cNvSpPr/>
          <p:nvPr/>
        </p:nvSpPr>
        <p:spPr>
          <a:xfrm>
            <a:off x="8034480" y="393804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06" name="Line 12"/>
          <p:cNvSpPr/>
          <p:nvPr/>
        </p:nvSpPr>
        <p:spPr>
          <a:xfrm>
            <a:off x="8036640" y="547416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07" name="Line 13"/>
          <p:cNvSpPr/>
          <p:nvPr/>
        </p:nvSpPr>
        <p:spPr>
          <a:xfrm>
            <a:off x="8036640" y="575748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08" name="Line 14"/>
          <p:cNvSpPr/>
          <p:nvPr/>
        </p:nvSpPr>
        <p:spPr>
          <a:xfrm>
            <a:off x="6725880" y="1190160"/>
            <a:ext cx="0" cy="462924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509" name="CustomShape 15"/>
          <p:cNvSpPr/>
          <p:nvPr/>
        </p:nvSpPr>
        <p:spPr>
          <a:xfrm>
            <a:off x="6727680" y="3911400"/>
            <a:ext cx="13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400" strike="noStrike">
                <a:solidFill>
                  <a:srgbClr val="000000"/>
                </a:solidFill>
                <a:latin typeface="Arial"/>
              </a:rPr>
              <a:t>0...1 dB  lauter</a:t>
            </a:r>
            <a:endParaRPr/>
          </a:p>
        </p:txBody>
      </p:sp>
      <p:sp>
        <p:nvSpPr>
          <p:cNvPr id="510" name="Line 16"/>
          <p:cNvSpPr/>
          <p:nvPr/>
        </p:nvSpPr>
        <p:spPr>
          <a:xfrm>
            <a:off x="8042760" y="4228560"/>
            <a:ext cx="228600" cy="0"/>
          </a:xfrm>
          <a:prstGeom prst="line">
            <a:avLst/>
          </a:prstGeom>
          <a:ln w="15840">
            <a:solidFill>
              <a:schemeClr val="tx1"/>
            </a:solidFill>
            <a:round/>
          </a:ln>
        </p:spPr>
      </p:sp>
      <p:sp>
        <p:nvSpPr>
          <p:cNvPr id="511" name="CustomShape 17"/>
          <p:cNvSpPr/>
          <p:nvPr/>
        </p:nvSpPr>
        <p:spPr>
          <a:xfrm rot="10800000">
            <a:off x="7848720" y="1884960"/>
            <a:ext cx="304560" cy="4251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18"/>
          <p:cNvSpPr/>
          <p:nvPr/>
        </p:nvSpPr>
        <p:spPr>
          <a:xfrm>
            <a:off x="304920" y="838080"/>
            <a:ext cx="914364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000" strike="noStrike">
                <a:solidFill>
                  <a:srgbClr val="003366"/>
                </a:solidFill>
                <a:latin typeface="Arial"/>
              </a:rPr>
              <a:t>Szenario „Verkehrsmenge reduzieren“</a:t>
            </a:r>
            <a:endParaRPr/>
          </a:p>
        </p:txBody>
      </p:sp>
      <p:sp>
        <p:nvSpPr>
          <p:cNvPr id="513" name="CustomShape 19"/>
          <p:cNvSpPr/>
          <p:nvPr/>
        </p:nvSpPr>
        <p:spPr>
          <a:xfrm>
            <a:off x="339840" y="1260360"/>
            <a:ext cx="305244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 u="sng">
                <a:solidFill>
                  <a:srgbClr val="000000"/>
                </a:solidFill>
                <a:latin typeface="Arial"/>
              </a:rPr>
              <a:t>Maßnahmen: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Reduzierung der PKW um </a:t>
            </a:r>
            <a:r>
              <a:rPr b="1" lang="de-DE" sz="1600" strike="noStrike" u="sng">
                <a:solidFill>
                  <a:srgbClr val="000000"/>
                </a:solidFill>
                <a:latin typeface="Arial"/>
              </a:rPr>
              <a:t>50%</a:t>
            </a:r>
            <a:r>
              <a:rPr lang="de-DE" sz="1600" strike="noStrike">
                <a:solidFill>
                  <a:srgbClr val="000000"/>
                </a:solidFill>
                <a:latin typeface="Arial"/>
              </a:rPr>
              <a:t>,</a:t>
            </a:r>
            <a:endParaRPr/>
          </a:p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Gesamtes Stadtgebiet, </a:t>
            </a:r>
            <a:endParaRPr/>
          </a:p>
        </p:txBody>
      </p:sp>
      <p:sp>
        <p:nvSpPr>
          <p:cNvPr id="514" name="CustomShape 20"/>
          <p:cNvSpPr/>
          <p:nvPr/>
        </p:nvSpPr>
        <p:spPr>
          <a:xfrm flipV="1">
            <a:off x="424080" y="6040080"/>
            <a:ext cx="365400" cy="2941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21"/>
          <p:cNvSpPr/>
          <p:nvPr/>
        </p:nvSpPr>
        <p:spPr>
          <a:xfrm>
            <a:off x="852840" y="6077160"/>
            <a:ext cx="58730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600" strike="noStrike">
                <a:solidFill>
                  <a:srgbClr val="003366"/>
                </a:solidFill>
                <a:latin typeface="Arial"/>
              </a:rPr>
              <a:t>Nur eine drastische Reduzierung der Verkehrsmenge würde einen wirksamen Beitrag leisten.</a:t>
            </a:r>
            <a:endParaRPr/>
          </a:p>
        </p:txBody>
      </p:sp>
      <p:pic>
        <p:nvPicPr>
          <p:cNvPr id="516" name="Picture 2" descr=""/>
          <p:cNvPicPr/>
          <p:nvPr/>
        </p:nvPicPr>
        <p:blipFill>
          <a:blip r:embed="rId1"/>
          <a:stretch/>
        </p:blipFill>
        <p:spPr>
          <a:xfrm>
            <a:off x="956160" y="2257920"/>
            <a:ext cx="4911840" cy="3532320"/>
          </a:xfrm>
          <a:prstGeom prst="rect">
            <a:avLst/>
          </a:prstGeom>
          <a:ln>
            <a:noFill/>
          </a:ln>
        </p:spPr>
      </p:pic>
      <p:pic>
        <p:nvPicPr>
          <p:cNvPr id="517" name="Picture 3" descr=""/>
          <p:cNvPicPr/>
          <p:nvPr/>
        </p:nvPicPr>
        <p:blipFill>
          <a:blip r:embed="rId2"/>
          <a:stretch/>
        </p:blipFill>
        <p:spPr>
          <a:xfrm>
            <a:off x="8271720" y="1746000"/>
            <a:ext cx="1081800" cy="4348080"/>
          </a:xfrm>
          <a:prstGeom prst="rect">
            <a:avLst/>
          </a:prstGeom>
          <a:ln>
            <a:noFill/>
          </a:ln>
        </p:spPr>
      </p:pic>
      <p:sp>
        <p:nvSpPr>
          <p:cNvPr id="518" name="CustomShape 22"/>
          <p:cNvSpPr/>
          <p:nvPr/>
        </p:nvSpPr>
        <p:spPr>
          <a:xfrm>
            <a:off x="2463840" y="1749600"/>
            <a:ext cx="22827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de-DE" sz="1600" strike="noStrike">
                <a:solidFill>
                  <a:srgbClr val="000000"/>
                </a:solidFill>
                <a:latin typeface="Arial"/>
              </a:rPr>
              <a:t>Autobahneinfluss bleibt</a:t>
            </a:r>
            <a:endParaRPr/>
          </a:p>
        </p:txBody>
      </p:sp>
      <p:sp>
        <p:nvSpPr>
          <p:cNvPr id="519" name="CustomShape 23"/>
          <p:cNvSpPr/>
          <p:nvPr/>
        </p:nvSpPr>
        <p:spPr>
          <a:xfrm>
            <a:off x="7598880" y="1292400"/>
            <a:ext cx="2306520" cy="453240"/>
          </a:xfrm>
          <a:prstGeom prst="ellipse">
            <a:avLst/>
          </a:prstGeom>
          <a:noFill/>
          <a:ln w="2556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2" dur="indefinite" restart="never" nodeType="tmRoot">
          <p:childTnLst>
            <p:seq>
              <p:cTn id="113" dur="indefinite" nodeType="mainSeq"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